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77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8" r:id="rId14"/>
    <p:sldId id="269" r:id="rId15"/>
    <p:sldId id="270" r:id="rId16"/>
    <p:sldId id="271" r:id="rId17"/>
    <p:sldId id="278" r:id="rId18"/>
    <p:sldId id="273" r:id="rId19"/>
    <p:sldId id="274" r:id="rId20"/>
    <p:sldId id="279" r:id="rId21"/>
    <p:sldId id="280" r:id="rId22"/>
    <p:sldId id="276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9104" autoAdjust="0"/>
  </p:normalViewPr>
  <p:slideViewPr>
    <p:cSldViewPr>
      <p:cViewPr varScale="1">
        <p:scale>
          <a:sx n="72" d="100"/>
          <a:sy n="72" d="100"/>
        </p:scale>
        <p:origin x="-132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78253-4475-45F7-AB7A-000822224334}" type="datetimeFigureOut">
              <a:rPr lang="ru-RU" smtClean="0"/>
              <a:pPr/>
              <a:t>16.04.2017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484B7-EC0F-44B6-B32F-F6B3A22A452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dissolve/>
    <p:sndAc>
      <p:stSnd loop="1">
        <p:snd r:embed="rId1" name="chimes.wav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78253-4475-45F7-AB7A-000822224334}" type="datetimeFigureOut">
              <a:rPr lang="ru-RU" smtClean="0"/>
              <a:pPr/>
              <a:t>16.04.2017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484B7-EC0F-44B6-B32F-F6B3A22A452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dissolve/>
    <p:sndAc>
      <p:stSnd loop="1">
        <p:snd r:embed="rId1" name="chimes.wav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78253-4475-45F7-AB7A-000822224334}" type="datetimeFigureOut">
              <a:rPr lang="ru-RU" smtClean="0"/>
              <a:pPr/>
              <a:t>16.04.2017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484B7-EC0F-44B6-B32F-F6B3A22A452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dissolve/>
    <p:sndAc>
      <p:stSnd loop="1">
        <p:snd r:embed="rId1" name="chimes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78253-4475-45F7-AB7A-000822224334}" type="datetimeFigureOut">
              <a:rPr lang="ru-RU" smtClean="0"/>
              <a:pPr/>
              <a:t>16.04.2017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484B7-EC0F-44B6-B32F-F6B3A22A452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dissolve/>
    <p:sndAc>
      <p:stSnd loop="1">
        <p:snd r:embed="rId1" name="chimes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78253-4475-45F7-AB7A-000822224334}" type="datetimeFigureOut">
              <a:rPr lang="ru-RU" smtClean="0"/>
              <a:pPr/>
              <a:t>16.04.2017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484B7-EC0F-44B6-B32F-F6B3A22A452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dissolve/>
    <p:sndAc>
      <p:stSnd loop="1">
        <p:snd r:embed="rId1" name="chimes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78253-4475-45F7-AB7A-000822224334}" type="datetimeFigureOut">
              <a:rPr lang="ru-RU" smtClean="0"/>
              <a:pPr/>
              <a:t>16.04.2017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484B7-EC0F-44B6-B32F-F6B3A22A452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dissolve/>
    <p:sndAc>
      <p:stSnd loop="1">
        <p:snd r:embed="rId1" name="chimes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78253-4475-45F7-AB7A-000822224334}" type="datetimeFigureOut">
              <a:rPr lang="ru-RU" smtClean="0"/>
              <a:pPr/>
              <a:t>16.04.2017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484B7-EC0F-44B6-B32F-F6B3A22A452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dissolve/>
    <p:sndAc>
      <p:stSnd loop="1">
        <p:snd r:embed="rId1" name="chimes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78253-4475-45F7-AB7A-000822224334}" type="datetimeFigureOut">
              <a:rPr lang="ru-RU" smtClean="0"/>
              <a:pPr/>
              <a:t>16.04.2017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484B7-EC0F-44B6-B32F-F6B3A22A452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dissolve/>
    <p:sndAc>
      <p:stSnd loop="1">
        <p:snd r:embed="rId1" name="chimes.wav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78253-4475-45F7-AB7A-000822224334}" type="datetimeFigureOut">
              <a:rPr lang="ru-RU" smtClean="0"/>
              <a:pPr/>
              <a:t>16.04.2017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484B7-EC0F-44B6-B32F-F6B3A22A452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dissolve/>
    <p:sndAc>
      <p:stSnd loop="1">
        <p:snd r:embed="rId1" name="chimes.wav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78253-4475-45F7-AB7A-000822224334}" type="datetimeFigureOut">
              <a:rPr lang="ru-RU" smtClean="0"/>
              <a:pPr/>
              <a:t>16.04.2017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484B7-EC0F-44B6-B32F-F6B3A22A452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dissolve/>
    <p:sndAc>
      <p:stSnd loop="1">
        <p:snd r:embed="rId1" name="chimes.wav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78253-4475-45F7-AB7A-000822224334}" type="datetimeFigureOut">
              <a:rPr lang="ru-RU" smtClean="0"/>
              <a:pPr/>
              <a:t>16.04.2017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484B7-EC0F-44B6-B32F-F6B3A22A452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dissolve/>
    <p:sndAc>
      <p:stSnd loop="1">
        <p:snd r:embed="rId1" name="chimes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178253-4475-45F7-AB7A-000822224334}" type="datetimeFigureOut">
              <a:rPr lang="ru-RU" smtClean="0"/>
              <a:pPr/>
              <a:t>16.04.2017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B484B7-EC0F-44B6-B32F-F6B3A22A452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>
    <p:dissolve/>
    <p:sndAc>
      <p:stSnd loop="1">
        <p:snd r:embed="rId13" name="chimes.wav"/>
      </p:stSnd>
    </p:sndAc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332657"/>
            <a:ext cx="7772400" cy="1584175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FF3300"/>
                </a:solidFill>
                <a:cs typeface="Times New Roman" pitchFamily="18" charset="0"/>
              </a:rPr>
              <a:t>Муниципальное бюджетное дошкольное образовательное учреждение  </a:t>
            </a:r>
            <a:br>
              <a:rPr lang="ru-RU" sz="2000" b="1" dirty="0" smtClean="0">
                <a:solidFill>
                  <a:srgbClr val="FF3300"/>
                </a:solidFill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FF3300"/>
                </a:solidFill>
                <a:cs typeface="Times New Roman" pitchFamily="18" charset="0"/>
              </a:rPr>
              <a:t>«Детский сад № 22</a:t>
            </a:r>
            <a:br>
              <a:rPr lang="ru-RU" sz="2000" b="1" dirty="0" smtClean="0">
                <a:solidFill>
                  <a:srgbClr val="FF3300"/>
                </a:solidFill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FF3300"/>
                </a:solidFill>
                <a:cs typeface="Times New Roman" pitchFamily="18" charset="0"/>
              </a:rPr>
              <a:t>с.Энтузиаст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780928"/>
            <a:ext cx="6400800" cy="3672408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itchFamily="34" charset="0"/>
                <a:cs typeface="Aharoni" pitchFamily="2" charset="-79"/>
              </a:rPr>
              <a:t>Предметно-развивающая среда ДОУ</a:t>
            </a:r>
          </a:p>
          <a:p>
            <a:r>
              <a:rPr lang="ru-RU" sz="2800" b="1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itchFamily="34" charset="0"/>
                <a:cs typeface="Aharoni" pitchFamily="2" charset="-79"/>
              </a:rPr>
              <a:t>Воспитатель: Дмитриева И.А</a:t>
            </a:r>
            <a:r>
              <a:rPr lang="ru-RU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itchFamily="34" charset="0"/>
                <a:cs typeface="Aharoni" pitchFamily="2" charset="-79"/>
              </a:rPr>
              <a:t>.</a:t>
            </a:r>
          </a:p>
          <a:p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dissolve/>
    <p:sndAc>
      <p:endSnd/>
    </p:sndAc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/>
          <p:cNvSpPr>
            <a:spLocks noChangeArrowheads="1"/>
          </p:cNvSpPr>
          <p:nvPr/>
        </p:nvSpPr>
        <p:spPr bwMode="auto">
          <a:xfrm>
            <a:off x="2267744" y="260648"/>
            <a:ext cx="4690708" cy="523220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normalizeH="0" baseline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Игровой центр </a:t>
            </a:r>
            <a:r>
              <a:rPr kumimoji="0" lang="ru-RU" sz="2800" b="1" i="0" u="none" strike="noStrike" normalizeH="0" baseline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Calibri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ru-RU" sz="2800" b="1" i="0" u="none" strike="noStrike" normalizeH="0" baseline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Магазин</a:t>
            </a:r>
            <a:r>
              <a:rPr kumimoji="0" lang="ru-RU" sz="2800" b="1" i="0" u="none" strike="noStrike" normalizeH="0" baseline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Calibri"/>
                <a:ea typeface="Times New Roman" pitchFamily="18" charset="0"/>
                <a:cs typeface="Times New Roman" pitchFamily="18" charset="0"/>
              </a:rPr>
              <a:t>»</a:t>
            </a:r>
            <a:endParaRPr kumimoji="0" lang="ru-RU" sz="2800" b="1" i="0" u="none" strike="noStrike" normalizeH="0" baseline="0" dirty="0" smtClean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Рисунок 2" descr="C:\Users\TTT\Desktop\Новая папка\DCIM\101MSDCF\DSC0089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764704"/>
            <a:ext cx="4392488" cy="2600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TTT\Desktop\Новая папка\DCIM\101MSDCF\DSC0090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1628800"/>
            <a:ext cx="4000128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TTT\Desktop\развив. среда\101MSDCF\DSC00951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3789040"/>
            <a:ext cx="4608512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split orient="vert"/>
    <p:sndAc>
      <p:endSnd/>
    </p:sndAc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971600" y="260648"/>
            <a:ext cx="5328592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ea typeface="Times New Roman" pitchFamily="18" charset="0"/>
                <a:cs typeface="Times New Roman" pitchFamily="18" charset="0"/>
              </a:rPr>
              <a:t>«</a:t>
            </a:r>
            <a:r>
              <a:rPr lang="ru-RU" sz="2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Мини - библиотека</a:t>
            </a:r>
            <a:r>
              <a:rPr lang="ru-RU" sz="2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ea typeface="Times New Roman" pitchFamily="18" charset="0"/>
                <a:cs typeface="Times New Roman" pitchFamily="18" charset="0"/>
              </a:rPr>
              <a:t>»</a:t>
            </a:r>
            <a:endParaRPr lang="ru-RU" sz="28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004048" y="1844824"/>
            <a:ext cx="413995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 этом доме все для нас –</a:t>
            </a:r>
            <a:br>
              <a:rPr lang="ru-RU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ru-RU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Сказки, песня и рассказ</a:t>
            </a:r>
            <a:r>
              <a:rPr lang="ru-RU" dirty="0" smtClean="0"/>
              <a:t>.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7" name="Рисунок 6" descr="C:\Users\TTT\Desktop\развив. среда\101MSDCF\DSC0095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908720"/>
            <a:ext cx="4608512" cy="5688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ircle/>
    <p:sndAc>
      <p:endSnd/>
    </p:sndAc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ChangeArrowheads="1"/>
          </p:cNvSpPr>
          <p:nvPr/>
        </p:nvSpPr>
        <p:spPr bwMode="auto">
          <a:xfrm>
            <a:off x="339637" y="260648"/>
            <a:ext cx="8529899" cy="52322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all" normalizeH="0" baseline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Игровой центр ПДД</a:t>
            </a:r>
            <a:r>
              <a:rPr kumimoji="0" lang="ru-RU" sz="2800" b="1" i="0" u="none" strike="noStrike" cap="all" normalizeH="0" baseline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alibri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ru-RU" sz="2800" b="1" i="0" u="none" strike="noStrike" cap="all" normalizeH="0" baseline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Азбука безопасности</a:t>
            </a:r>
            <a:r>
              <a:rPr kumimoji="0" lang="ru-RU" sz="2800" b="1" i="0" u="none" strike="noStrike" cap="all" normalizeH="0" baseline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alibri"/>
                <a:ea typeface="Times New Roman" pitchFamily="18" charset="0"/>
                <a:cs typeface="Times New Roman" pitchFamily="18" charset="0"/>
              </a:rPr>
              <a:t>»</a:t>
            </a:r>
            <a:endParaRPr kumimoji="0" lang="ru-RU" sz="2800" b="1" i="0" u="none" strike="noStrike" cap="all" normalizeH="0" baseline="0" dirty="0" smtClean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Рисунок 2" descr="C:\Users\TTT\Desktop\Новая папка\DCIM\101MSDCF\DSC0089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0" y="836712"/>
            <a:ext cx="3960440" cy="293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TTT\Desktop\развив. среда\101MSDCF\DSC0096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1484784"/>
            <a:ext cx="2914650" cy="386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TTT\Desktop\развив. среда\101MSDCF\DSC00962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51920" y="4005064"/>
            <a:ext cx="3888432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newsflash/>
    <p:sndAc>
      <p:endSnd/>
    </p:sndAc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/>
          <p:cNvSpPr>
            <a:spLocks noChangeArrowheads="1"/>
          </p:cNvSpPr>
          <p:nvPr/>
        </p:nvSpPr>
        <p:spPr bwMode="auto">
          <a:xfrm>
            <a:off x="2047959" y="260648"/>
            <a:ext cx="4951997" cy="5847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Центр </a:t>
            </a:r>
            <a:r>
              <a:rPr lang="ru-RU" sz="32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изо</a:t>
            </a:r>
            <a:r>
              <a:rPr kumimoji="0" lang="ru-RU" sz="3200" b="1" i="0" u="none" strike="noStrike" normalizeH="0" baseline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деятельности</a:t>
            </a:r>
            <a:endParaRPr kumimoji="0" lang="ru-RU" sz="3200" b="1" i="0" u="none" strike="noStrike" normalizeH="0" baseline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Рисунок 4" descr="C:\Users\TTT\Desktop\развив. среда\101MSDCF\DSC0096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196752"/>
            <a:ext cx="8136904" cy="518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zoom/>
    <p:sndAc>
      <p:endSnd/>
    </p:sndAc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ChangeArrowheads="1"/>
          </p:cNvSpPr>
          <p:nvPr/>
        </p:nvSpPr>
        <p:spPr bwMode="auto">
          <a:xfrm>
            <a:off x="2483768" y="188640"/>
            <a:ext cx="3528392" cy="52322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normalizeH="0" baseline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Уголок природы</a:t>
            </a:r>
            <a:endParaRPr kumimoji="0" lang="ru-RU" sz="2800" b="1" i="0" u="none" strike="noStrike" normalizeH="0" baseline="0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476672"/>
            <a:ext cx="168365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Огород</a:t>
            </a:r>
            <a:endParaRPr lang="ru-RU" sz="28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pic>
        <p:nvPicPr>
          <p:cNvPr id="4" name="Рисунок 3" descr="C:\Users\TTT\Desktop\Новая папка\DCIM\101MSDCF\DSC0090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908720"/>
            <a:ext cx="3888432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TTT\Desktop\развив. среда\101MSDCF\DSC0094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6475" y="188640"/>
            <a:ext cx="3057525" cy="395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TTT\Desktop\развив. среда\101MSDCF\DSC00948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3789040"/>
            <a:ext cx="2943225" cy="224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TTT\Desktop\развив. среда\101MSDCF\DSC00949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15816" y="3501008"/>
            <a:ext cx="2971800" cy="221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Users\TTT\Desktop\развив. среда\101MSDCF\DSC00950.JPG"/>
          <p:cNvPicPr/>
          <p:nvPr/>
        </p:nvPicPr>
        <p:blipFill>
          <a:blip r:embed="rId7" cstate="print"/>
          <a:srcRect t="19444" b="11111"/>
          <a:stretch>
            <a:fillRect/>
          </a:stretch>
        </p:blipFill>
        <p:spPr bwMode="auto">
          <a:xfrm>
            <a:off x="5580112" y="4552950"/>
            <a:ext cx="3209925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 dir="r"/>
    <p:sndAc>
      <p:endSnd/>
    </p:sndAc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/>
          <p:cNvSpPr>
            <a:spLocks noChangeArrowheads="1"/>
          </p:cNvSpPr>
          <p:nvPr/>
        </p:nvSpPr>
        <p:spPr bwMode="auto">
          <a:xfrm>
            <a:off x="1475656" y="188640"/>
            <a:ext cx="6192688" cy="52322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all" normalizeH="0" baseline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Уголок математики </a:t>
            </a:r>
            <a:endParaRPr kumimoji="0" lang="ru-RU" sz="2800" b="1" i="0" u="none" strike="noStrike" cap="all" normalizeH="0" baseline="0" dirty="0" smtClean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Рисунок 5" descr="C:\Users\TTT\Desktop\развив. среда\101MSDCF\DSC0096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1680" y="908720"/>
            <a:ext cx="5129733" cy="540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newsflash/>
    <p:sndAc>
      <p:endSnd/>
    </p:sndAc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83568" y="980728"/>
            <a:ext cx="3912674" cy="52322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Центр </a:t>
            </a:r>
            <a: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«Мини -  театр»</a:t>
            </a:r>
            <a:endParaRPr lang="ru-RU" sz="2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6" name="Рисунок 5" descr="C:\Users\TTT\Desktop\развив. среда\101MSDCF\DSC0097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988840"/>
            <a:ext cx="4464496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5580112" y="1052736"/>
            <a:ext cx="2871940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2800" dirty="0" smtClean="0"/>
              <a:t>Центр «Ряженье»</a:t>
            </a:r>
            <a:endParaRPr lang="ru-RU" sz="2800" dirty="0"/>
          </a:p>
        </p:txBody>
      </p:sp>
      <p:pic>
        <p:nvPicPr>
          <p:cNvPr id="8" name="Рисунок 7" descr="C:\Users\TTT\Desktop\развив. среда\фото\101MSDCF\DSC00879.JPG"/>
          <p:cNvPicPr/>
          <p:nvPr/>
        </p:nvPicPr>
        <p:blipFill>
          <a:blip r:embed="rId4" cstate="print"/>
          <a:srcRect t="13341" b="3966"/>
          <a:stretch>
            <a:fillRect/>
          </a:stretch>
        </p:blipFill>
        <p:spPr bwMode="auto">
          <a:xfrm>
            <a:off x="5364088" y="2132856"/>
            <a:ext cx="3456384" cy="4176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edge/>
    <p:sndAc>
      <p:endSnd/>
    </p:sndAc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818981" y="188640"/>
            <a:ext cx="5437707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36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Игровой центр </a:t>
            </a:r>
            <a:r>
              <a:rPr lang="ru-RU" sz="36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ea typeface="Times New Roman" pitchFamily="18" charset="0"/>
                <a:cs typeface="Times New Roman" pitchFamily="18" charset="0"/>
              </a:rPr>
              <a:t>«</a:t>
            </a:r>
            <a:r>
              <a:rPr lang="ru-RU" sz="36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Почта</a:t>
            </a:r>
            <a:r>
              <a:rPr lang="ru-RU" sz="36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ea typeface="Times New Roman" pitchFamily="18" charset="0"/>
                <a:cs typeface="Times New Roman" pitchFamily="18" charset="0"/>
              </a:rPr>
              <a:t>»</a:t>
            </a:r>
            <a:endParaRPr lang="ru-RU" sz="3600" b="1" dirty="0" smtClean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 descr="C:\Users\TTT\Desktop\SDC1039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124744"/>
            <a:ext cx="2964557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TTT\Desktop\SDC1039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87824" y="2636912"/>
            <a:ext cx="3123605" cy="2464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TTT\Desktop\SDC10394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68144" y="3933056"/>
            <a:ext cx="2880320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heel spokes="2"/>
    <p:sndAc>
      <p:endSnd/>
    </p:sndAc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15816" y="476672"/>
            <a:ext cx="3517373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Центр «Моя Родина»</a:t>
            </a:r>
            <a:endParaRPr lang="ru-RU" sz="2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5" name="Рисунок 4" descr="F:\развив. среда\фото\101MSDCF\DSC00922.JPG"/>
          <p:cNvPicPr/>
          <p:nvPr/>
        </p:nvPicPr>
        <p:blipFill>
          <a:blip r:embed="rId3" cstate="print"/>
          <a:srcRect t="10692" b="32853"/>
          <a:stretch>
            <a:fillRect/>
          </a:stretch>
        </p:blipFill>
        <p:spPr bwMode="auto">
          <a:xfrm>
            <a:off x="179512" y="1412776"/>
            <a:ext cx="4392488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TTT\Desktop\развив. среда\101MSDCF\DSC00954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3968" y="3429000"/>
            <a:ext cx="4464496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strips dir="ld"/>
    <p:sndAc>
      <p:endSnd/>
    </p:sndAc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C:\Users\TTT\Desktop\Новая папка\DCIM\101MSDCF\DSC00892.JPG"/>
          <p:cNvPicPr>
            <a:picLocks noChangeAspect="1" noChangeArrowheads="1"/>
          </p:cNvPicPr>
          <p:nvPr/>
        </p:nvPicPr>
        <p:blipFill>
          <a:blip r:embed="rId3" cstate="print"/>
          <a:srcRect l="7860" r="7253"/>
          <a:stretch>
            <a:fillRect/>
          </a:stretch>
        </p:blipFill>
        <p:spPr bwMode="auto">
          <a:xfrm>
            <a:off x="2483768" y="1268760"/>
            <a:ext cx="3888432" cy="5256584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763688" y="188640"/>
            <a:ext cx="6084168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                           Центр</a:t>
            </a:r>
          </a:p>
          <a:p>
            <a:pPr algn="ctr"/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«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строительно-конструктивных 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игр » 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ransition spd="slow">
    <p:cover dir="ld"/>
    <p:sndAc>
      <p:endSnd/>
    </p:sndAc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260648"/>
            <a:ext cx="8568952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8775"/>
            <a:r>
              <a:rPr lang="ru-RU" sz="2800" b="1" dirty="0" smtClean="0">
                <a:solidFill>
                  <a:srgbClr val="002060"/>
                </a:solidFill>
              </a:rPr>
              <a:t>Предметно-развивающая среда в МБДОУ Детский сад №22 оборудована с учетом возрастных особенностей ребенка. </a:t>
            </a:r>
            <a:endParaRPr lang="en-US" sz="2800" b="1" dirty="0" smtClean="0">
              <a:solidFill>
                <a:srgbClr val="002060"/>
              </a:solidFill>
            </a:endParaRPr>
          </a:p>
          <a:p>
            <a:pPr marL="358775"/>
            <a:r>
              <a:rPr lang="ru-RU" sz="2800" b="1" dirty="0" smtClean="0">
                <a:solidFill>
                  <a:srgbClr val="002060"/>
                </a:solidFill>
              </a:rPr>
              <a:t>Все элементы среды связаны между собой по содержанию и художественному решению.   Мебель соответствует росту и возрасту детей, игрушки - обеспечивают максимальный для данного возраста развивающий эффект. </a:t>
            </a:r>
          </a:p>
          <a:p>
            <a:pPr marL="358775"/>
            <a:r>
              <a:rPr lang="ru-RU" sz="2800" b="1" dirty="0" smtClean="0">
                <a:solidFill>
                  <a:srgbClr val="002060"/>
                </a:solidFill>
              </a:rPr>
              <a:t>Предметно-развивающая среда ДОУ соответствует содержанию образовательного процесса, отвечает интересам и потребностям детей, способствует всестороннему развитию, обеспечивает их психическое и эмоциональное благополучие.</a:t>
            </a:r>
            <a:endParaRPr lang="ru-RU" sz="28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slow">
    <p:wipe dir="d"/>
    <p:sndAc>
      <p:endSnd/>
    </p:sndAc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404664"/>
            <a:ext cx="8352928" cy="95410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Центр</a:t>
            </a:r>
          </a:p>
          <a:p>
            <a:pPr algn="ctr"/>
            <a:r>
              <a:rPr lang="ru-RU" sz="28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  <a:r>
              <a:rPr lang="ru-RU" sz="28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дидактических и развивающих игр </a:t>
            </a:r>
            <a:endParaRPr lang="ru-RU" sz="28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pic>
        <p:nvPicPr>
          <p:cNvPr id="3" name="Рисунок 2" descr="C:\Users\TTT\Desktop\развив. среда\101MSDCF\DSC0097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1484784"/>
            <a:ext cx="3528392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TTT\Desktop\развив. среда\101MSDCF\DSC00974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1556792"/>
            <a:ext cx="3672408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dissolve/>
    <p:sndAc>
      <p:endSnd/>
    </p:sndAc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95736" y="332656"/>
            <a:ext cx="4806414" cy="52322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dirty="0" smtClean="0"/>
              <a:t>Центр « Физкультурный»</a:t>
            </a:r>
            <a:endParaRPr lang="ru-RU" sz="2800" dirty="0"/>
          </a:p>
        </p:txBody>
      </p:sp>
      <p:pic>
        <p:nvPicPr>
          <p:cNvPr id="3" name="Рисунок 2" descr="C:\Users\TTT\Desktop\развив. среда\101MSDCF\DSC00975.JPG"/>
          <p:cNvPicPr/>
          <p:nvPr/>
        </p:nvPicPr>
        <p:blipFill>
          <a:blip r:embed="rId3" cstate="print"/>
          <a:srcRect t="5649" b="19712"/>
          <a:stretch>
            <a:fillRect/>
          </a:stretch>
        </p:blipFill>
        <p:spPr bwMode="auto">
          <a:xfrm>
            <a:off x="2267744" y="1556792"/>
            <a:ext cx="4999434" cy="4519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dissolve/>
    <p:sndAc>
      <p:endSnd/>
    </p:sndAc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55776" y="1124744"/>
            <a:ext cx="4572000" cy="4708981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6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Times New Roman" pitchFamily="18" charset="0"/>
              </a:rPr>
              <a:t>Благодарю за внимание!</a:t>
            </a:r>
            <a:br>
              <a:rPr lang="ru-RU" sz="6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Times New Roman" pitchFamily="18" charset="0"/>
              </a:rPr>
            </a:br>
            <a:r>
              <a:rPr lang="ru-RU" sz="6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Times New Roman" pitchFamily="18" charset="0"/>
              </a:rPr>
              <a:t>Успехов всем!</a:t>
            </a:r>
            <a:endParaRPr lang="ru-RU" sz="6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circle/>
    <p:sndAc>
      <p:endSnd/>
    </p:sndAc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404664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Calibri" pitchFamily="34" charset="0"/>
                <a:cs typeface="Arial" charset="0"/>
              </a:rPr>
              <a:t>Развивающая предметно-пространственная среда должна быть:</a:t>
            </a:r>
            <a:endParaRPr lang="ru-RU" sz="2000" b="1" dirty="0">
              <a:solidFill>
                <a:srgbClr val="FF0000"/>
              </a:solidFill>
              <a:latin typeface="Calibri" pitchFamily="34" charset="0"/>
              <a:cs typeface="Arial" charset="0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539552" y="1628800"/>
            <a:ext cx="2253507" cy="271964"/>
            <a:chOff x="211801" y="136034"/>
            <a:chExt cx="2253507" cy="271964"/>
          </a:xfrm>
        </p:grpSpPr>
        <p:sp>
          <p:nvSpPr>
            <p:cNvPr id="20" name="Прямоугольник 19"/>
            <p:cNvSpPr/>
            <p:nvPr/>
          </p:nvSpPr>
          <p:spPr>
            <a:xfrm>
              <a:off x="211801" y="136034"/>
              <a:ext cx="2253507" cy="27196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" name="Прямоугольник 20"/>
            <p:cNvSpPr/>
            <p:nvPr/>
          </p:nvSpPr>
          <p:spPr>
            <a:xfrm>
              <a:off x="211801" y="136034"/>
              <a:ext cx="2253507" cy="27196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15872" tIns="30480" rIns="30480" bIns="30480" numCol="1" spcCol="1270" anchor="ctr" anchorCtr="0">
              <a:noAutofit/>
            </a:bodyPr>
            <a:lstStyle/>
            <a:p>
              <a:pPr lvl="0" algn="l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200" b="1" kern="1200" dirty="0" smtClean="0"/>
                <a:t>содержательно-насыщенной</a:t>
              </a:r>
              <a:endParaRPr lang="ru-RU" sz="1200" b="1" kern="1200" dirty="0"/>
            </a:p>
          </p:txBody>
        </p:sp>
      </p:grpSp>
      <p:grpSp>
        <p:nvGrpSpPr>
          <p:cNvPr id="5" name="Группа 4"/>
          <p:cNvGrpSpPr/>
          <p:nvPr/>
        </p:nvGrpSpPr>
        <p:grpSpPr>
          <a:xfrm>
            <a:off x="755576" y="2060848"/>
            <a:ext cx="2029797" cy="271964"/>
            <a:chOff x="435510" y="543929"/>
            <a:chExt cx="2029797" cy="271964"/>
          </a:xfrm>
        </p:grpSpPr>
        <p:sp>
          <p:nvSpPr>
            <p:cNvPr id="18" name="Прямоугольник 17"/>
            <p:cNvSpPr/>
            <p:nvPr/>
          </p:nvSpPr>
          <p:spPr>
            <a:xfrm>
              <a:off x="435510" y="543929"/>
              <a:ext cx="2029797" cy="27196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Прямоугольник 18"/>
            <p:cNvSpPr/>
            <p:nvPr/>
          </p:nvSpPr>
          <p:spPr>
            <a:xfrm>
              <a:off x="435510" y="543929"/>
              <a:ext cx="2029797" cy="27196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15872" tIns="30480" rIns="30480" bIns="30480" numCol="1" spcCol="1270" anchor="ctr" anchorCtr="0">
              <a:noAutofit/>
            </a:bodyPr>
            <a:lstStyle/>
            <a:p>
              <a:pPr lvl="0" algn="l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200" b="1" kern="1200" dirty="0" smtClean="0"/>
                <a:t>трансформируемой</a:t>
              </a:r>
              <a:endParaRPr lang="ru-RU" sz="1200" b="1" kern="1200" dirty="0"/>
            </a:p>
          </p:txBody>
        </p:sp>
      </p:grpSp>
      <p:grpSp>
        <p:nvGrpSpPr>
          <p:cNvPr id="6" name="Группа 5"/>
          <p:cNvGrpSpPr/>
          <p:nvPr/>
        </p:nvGrpSpPr>
        <p:grpSpPr>
          <a:xfrm>
            <a:off x="899592" y="2492896"/>
            <a:ext cx="1927500" cy="271964"/>
            <a:chOff x="537807" y="951825"/>
            <a:chExt cx="1927500" cy="271964"/>
          </a:xfrm>
        </p:grpSpPr>
        <p:sp>
          <p:nvSpPr>
            <p:cNvPr id="16" name="Прямоугольник 15"/>
            <p:cNvSpPr/>
            <p:nvPr/>
          </p:nvSpPr>
          <p:spPr>
            <a:xfrm>
              <a:off x="537807" y="951825"/>
              <a:ext cx="1927500" cy="271964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Прямоугольник 16"/>
            <p:cNvSpPr/>
            <p:nvPr/>
          </p:nvSpPr>
          <p:spPr>
            <a:xfrm>
              <a:off x="537807" y="951825"/>
              <a:ext cx="1927500" cy="27196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15872" tIns="30480" rIns="30480" bIns="30480" numCol="1" spcCol="1270" anchor="ctr" anchorCtr="0">
              <a:noAutofit/>
            </a:bodyPr>
            <a:lstStyle/>
            <a:p>
              <a:pPr lvl="0" algn="l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200" b="1" kern="1200" dirty="0" smtClean="0"/>
                <a:t>полифункциональной</a:t>
              </a:r>
              <a:endParaRPr lang="ru-RU" sz="1200" b="1" kern="1200" dirty="0"/>
            </a:p>
          </p:txBody>
        </p:sp>
      </p:grpSp>
      <p:grpSp>
        <p:nvGrpSpPr>
          <p:cNvPr id="7" name="Группа 6"/>
          <p:cNvGrpSpPr/>
          <p:nvPr/>
        </p:nvGrpSpPr>
        <p:grpSpPr>
          <a:xfrm>
            <a:off x="899592" y="2924944"/>
            <a:ext cx="1927500" cy="271964"/>
            <a:chOff x="537807" y="1359462"/>
            <a:chExt cx="1927500" cy="271964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537807" y="1359462"/>
              <a:ext cx="1927500" cy="271964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Прямоугольник 14"/>
            <p:cNvSpPr/>
            <p:nvPr/>
          </p:nvSpPr>
          <p:spPr>
            <a:xfrm>
              <a:off x="537807" y="1359462"/>
              <a:ext cx="1927500" cy="27196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15872" tIns="30480" rIns="30480" bIns="30480" numCol="1" spcCol="1270" anchor="ctr" anchorCtr="0">
              <a:noAutofit/>
            </a:bodyPr>
            <a:lstStyle/>
            <a:p>
              <a:pPr lvl="0" algn="l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200" b="1" kern="1200" dirty="0" smtClean="0"/>
                <a:t>вариативной</a:t>
              </a:r>
              <a:endParaRPr lang="ru-RU" sz="1200" b="1" kern="1200" dirty="0"/>
            </a:p>
          </p:txBody>
        </p:sp>
      </p:grpSp>
      <p:grpSp>
        <p:nvGrpSpPr>
          <p:cNvPr id="8" name="Группа 7"/>
          <p:cNvGrpSpPr/>
          <p:nvPr/>
        </p:nvGrpSpPr>
        <p:grpSpPr>
          <a:xfrm>
            <a:off x="683568" y="3429000"/>
            <a:ext cx="2029797" cy="271964"/>
            <a:chOff x="435510" y="1767358"/>
            <a:chExt cx="2029797" cy="271964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435510" y="1767358"/>
              <a:ext cx="2029797" cy="271964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Прямоугольник 12"/>
            <p:cNvSpPr/>
            <p:nvPr/>
          </p:nvSpPr>
          <p:spPr>
            <a:xfrm>
              <a:off x="435510" y="1767358"/>
              <a:ext cx="2029797" cy="27196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15872" tIns="30480" rIns="30480" bIns="30480" numCol="1" spcCol="1270" anchor="ctr" anchorCtr="0">
              <a:noAutofit/>
            </a:bodyPr>
            <a:lstStyle/>
            <a:p>
              <a:pPr lvl="0" algn="l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200" b="1" kern="1200" dirty="0" smtClean="0"/>
                <a:t>доступной</a:t>
              </a:r>
              <a:endParaRPr lang="ru-RU" sz="1200" b="1" kern="1200" dirty="0"/>
            </a:p>
          </p:txBody>
        </p:sp>
      </p:grpSp>
      <p:grpSp>
        <p:nvGrpSpPr>
          <p:cNvPr id="9" name="Группа 8"/>
          <p:cNvGrpSpPr/>
          <p:nvPr/>
        </p:nvGrpSpPr>
        <p:grpSpPr>
          <a:xfrm>
            <a:off x="395536" y="3861048"/>
            <a:ext cx="2253507" cy="271964"/>
            <a:chOff x="211801" y="2175254"/>
            <a:chExt cx="2253507" cy="271964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211801" y="2175254"/>
              <a:ext cx="2253507" cy="271964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Прямоугольник 10"/>
            <p:cNvSpPr/>
            <p:nvPr/>
          </p:nvSpPr>
          <p:spPr>
            <a:xfrm>
              <a:off x="211801" y="2175254"/>
              <a:ext cx="2253507" cy="27196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15872" tIns="30480" rIns="30480" bIns="30480" numCol="1" spcCol="1270" anchor="ctr" anchorCtr="0">
              <a:noAutofit/>
            </a:bodyPr>
            <a:lstStyle/>
            <a:p>
              <a:pPr lvl="0" algn="l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200" b="1" kern="1200" dirty="0" smtClean="0"/>
                <a:t>безопасной </a:t>
              </a:r>
              <a:endParaRPr lang="ru-RU" sz="1200" b="1" kern="1200" dirty="0"/>
            </a:p>
          </p:txBody>
        </p:sp>
      </p:grpSp>
      <p:pic>
        <p:nvPicPr>
          <p:cNvPr id="1026" name="Picture 2" descr="C:\Users\TTT\Desktop\Новая папка\DCIM\101MSDCF\DSC0088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104" y="332656"/>
            <a:ext cx="3253927" cy="2664296"/>
          </a:xfrm>
          <a:prstGeom prst="rect">
            <a:avLst/>
          </a:prstGeom>
          <a:noFill/>
        </p:spPr>
      </p:pic>
      <p:pic>
        <p:nvPicPr>
          <p:cNvPr id="1028" name="Picture 4" descr="C:\Users\TTT\Desktop\Новая папка\DCIM\101MSDCF\DSC009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87824" y="2204864"/>
            <a:ext cx="3983679" cy="3024336"/>
          </a:xfrm>
          <a:prstGeom prst="rect">
            <a:avLst/>
          </a:prstGeom>
          <a:noFill/>
        </p:spPr>
      </p:pic>
      <p:pic>
        <p:nvPicPr>
          <p:cNvPr id="1029" name="Picture 5" descr="C:\Users\TTT\Desktop\Новая папка\DCIM\101MSDCF\DSC0090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52120" y="3933056"/>
            <a:ext cx="2736304" cy="2773997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/>
    <p:sndAc>
      <p:endSnd/>
    </p:sndAc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123728" y="260648"/>
            <a:ext cx="422486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</a:rPr>
              <a:t>Приемная группы</a:t>
            </a:r>
            <a:endParaRPr lang="ru-RU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7" name="Рисунок 6" descr="C:\Users\TTT\Desktop\Новая папка\DCIM\101MSDCF\DSC0091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764704"/>
            <a:ext cx="3312368" cy="2592288"/>
          </a:xfrm>
          <a:prstGeom prst="rect">
            <a:avLst/>
          </a:prstGeom>
          <a:noFill/>
        </p:spPr>
      </p:pic>
      <p:pic>
        <p:nvPicPr>
          <p:cNvPr id="8" name="Рисунок 7" descr="C:\Users\TTT\Desktop\Новая папка\DCIM\101MSDCF\DSC0091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3645024"/>
            <a:ext cx="2016224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TTT\Desktop\Новая папка\DCIM\101MSDCF\DSC00917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71800" y="2348880"/>
            <a:ext cx="3528392" cy="2567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Users\TTT\Desktop\Новая папка\DCIM\101MSDCF\DSC00918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88024" y="4005064"/>
            <a:ext cx="3888432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C:\Users\TTT\Desktop\Новая папка\DCIM\101MSDCF\DSC00919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660232" y="404664"/>
            <a:ext cx="1933575" cy="257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 dir="u"/>
    <p:sndAc>
      <p:endSnd/>
    </p:sndAc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11760" y="332656"/>
            <a:ext cx="40384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Старшая разновозрастная группа 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3" name="Рисунок 2" descr="C:\Users\TTT\Desktop\Новая папка\DCIM\101MSDCF\DSC0088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908720"/>
            <a:ext cx="4032448" cy="2125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TTT\Desktop\Новая папка\DCIM\101MSDCF\DSC0090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836712"/>
            <a:ext cx="3960440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TTT\Desktop\Новая папка\DCIM\101MSDCF\DSC00901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3789040"/>
            <a:ext cx="4082281" cy="280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4716016" y="3789040"/>
            <a:ext cx="374441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Детский садик, детский сад!</a:t>
            </a:r>
            <a:b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Малыши туда спешат.</a:t>
            </a:r>
            <a:b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Посмотреть я в сад иду –</a:t>
            </a:r>
            <a:b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Что растёт в таком саду?</a:t>
            </a:r>
            <a:endParaRPr lang="ru-RU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ransition spd="slow">
    <p:wedge/>
    <p:sndAc>
      <p:endSnd/>
    </p:sndAc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 noChangeArrowheads="1"/>
          </p:cNvSpPr>
          <p:nvPr/>
        </p:nvSpPr>
        <p:spPr bwMode="auto">
          <a:xfrm>
            <a:off x="2076987" y="188640"/>
            <a:ext cx="4775666" cy="52322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all" normalizeH="0" baseline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rebuchet MS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800" b="1" i="0" u="none" strike="noStrike" cap="all" normalizeH="0" baseline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rebuchet MS" pitchFamily="34" charset="0"/>
                <a:ea typeface="Calibri" pitchFamily="34" charset="0"/>
                <a:cs typeface="Times New Roman" pitchFamily="18" charset="0"/>
              </a:rPr>
              <a:t>Игровой центр </a:t>
            </a:r>
            <a:r>
              <a:rPr kumimoji="0" lang="ru-RU" sz="2800" b="1" i="0" u="none" strike="noStrike" cap="all" normalizeH="0" baseline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2800" b="1" i="0" u="none" strike="noStrike" cap="all" normalizeH="0" baseline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rebuchet MS" pitchFamily="34" charset="0"/>
                <a:ea typeface="Calibri" pitchFamily="34" charset="0"/>
                <a:cs typeface="Times New Roman" pitchFamily="18" charset="0"/>
              </a:rPr>
              <a:t>Семья</a:t>
            </a:r>
            <a:r>
              <a:rPr kumimoji="0" lang="ru-RU" sz="2800" b="1" i="0" u="none" strike="noStrike" cap="all" normalizeH="0" baseline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endParaRPr kumimoji="0" lang="ru-RU" sz="2800" b="1" i="0" u="none" strike="noStrike" cap="all" normalizeH="0" baseline="0" dirty="0" smtClean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Рисунок 2" descr="C:\Users\TTT\Desktop\Новая папка\DCIM\101MSDCF\DSC0088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836712"/>
            <a:ext cx="4248472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TTT\Desktop\Новая папка\DCIM\101MSDCF\DSC0088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2080" y="692696"/>
            <a:ext cx="3600400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TTT\Desktop\Новая папка\DCIM\101MSDCF\DSC00886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4077072"/>
            <a:ext cx="4028306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TTT\Desktop\Новая папка\DCIM\101MSDCF\DSC00903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20072" y="3933056"/>
            <a:ext cx="2667000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heel spokes="8"/>
    <p:sndAc>
      <p:endSnd/>
    </p:sndAc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ChangeArrowheads="1"/>
          </p:cNvSpPr>
          <p:nvPr/>
        </p:nvSpPr>
        <p:spPr bwMode="auto">
          <a:xfrm>
            <a:off x="1331640" y="260648"/>
            <a:ext cx="6783654" cy="52322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normalizeH="0" baseline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Игровой центр </a:t>
            </a:r>
            <a:r>
              <a:rPr kumimoji="0" lang="ru-RU" sz="2800" b="1" i="0" u="none" strike="noStrike" normalizeH="0" baseline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alibri"/>
                <a:ea typeface="Times New Roman" pitchFamily="18" charset="0"/>
                <a:cs typeface="Times New Roman" pitchFamily="18" charset="0"/>
              </a:rPr>
              <a:t>«</a:t>
            </a:r>
            <a:r>
              <a:rPr lang="ru-RU" sz="28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Поликлинника</a:t>
            </a:r>
            <a:r>
              <a:rPr kumimoji="0" lang="ru-RU" sz="2800" b="1" i="0" u="none" strike="noStrike" normalizeH="0" baseline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alibri"/>
                <a:ea typeface="Times New Roman" pitchFamily="18" charset="0"/>
                <a:cs typeface="Times New Roman" pitchFamily="18" charset="0"/>
              </a:rPr>
              <a:t>»</a:t>
            </a:r>
            <a:endParaRPr kumimoji="0" lang="ru-RU" sz="2800" b="1" i="0" u="none" strike="noStrike" normalizeH="0" baseline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 descr="C:\Users\TTT\Desktop\Новая папка\DCIM\101MSDCF\SDC1038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764704"/>
            <a:ext cx="3888482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TTT\Desktop\Новая папка\DCIM\101MSDCF\SDC10384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984" y="3573016"/>
            <a:ext cx="3888432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TTT\Desktop\развив. среда\101MSDCF\DSC00953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908720"/>
            <a:ext cx="3816424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TTT\Desktop\развив. среда\101MSDCF\DSC00952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528" y="3573016"/>
            <a:ext cx="3816424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heel/>
    <p:sndAc>
      <p:endSnd/>
    </p:sndAc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/>
          <p:cNvSpPr>
            <a:spLocks noChangeArrowheads="1"/>
          </p:cNvSpPr>
          <p:nvPr/>
        </p:nvSpPr>
        <p:spPr bwMode="auto">
          <a:xfrm>
            <a:off x="2123728" y="260648"/>
            <a:ext cx="4924746" cy="5847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normalizeH="0" baseline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Игровой центр </a:t>
            </a:r>
            <a:r>
              <a:rPr kumimoji="0" lang="ru-RU" sz="3200" b="1" i="0" u="none" strike="noStrike" normalizeH="0" baseline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ru-RU" sz="3200" b="1" i="0" u="none" strike="noStrike" normalizeH="0" baseline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Гараж</a:t>
            </a:r>
            <a:r>
              <a:rPr kumimoji="0" lang="ru-RU" sz="3200" b="1" i="0" u="none" strike="noStrike" normalizeH="0" baseline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  <a:ea typeface="Times New Roman" pitchFamily="18" charset="0"/>
                <a:cs typeface="Times New Roman" pitchFamily="18" charset="0"/>
              </a:rPr>
              <a:t>»</a:t>
            </a:r>
            <a:endParaRPr kumimoji="0" lang="ru-RU" sz="3200" b="1" i="0" u="none" strike="noStrike" normalizeH="0" baseline="0" dirty="0" smtClean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Рисунок 5" descr="C:\Users\TTT\Desktop\развив. среда\101MSDCF\DSC0096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3728" y="1124744"/>
            <a:ext cx="5042867" cy="5175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lus/>
    <p:sndAc>
      <p:endSnd/>
    </p:sndAc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ChangeArrowheads="1"/>
          </p:cNvSpPr>
          <p:nvPr/>
        </p:nvSpPr>
        <p:spPr bwMode="auto">
          <a:xfrm>
            <a:off x="1475656" y="260648"/>
            <a:ext cx="6155852" cy="52322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normalizeH="0" baseline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Игровой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601802"/>
                </a:solidFill>
                <a:effectLst/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800" b="1" i="0" u="none" strike="noStrike" normalizeH="0" baseline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центр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601802"/>
                </a:solidFill>
                <a:effectLst/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800" b="1" i="0" u="none" strike="noStrike" normalizeH="0" baseline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ru-RU" sz="2800" b="1" i="0" u="none" strike="noStrike" normalizeH="0" baseline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Парикмахерская</a:t>
            </a:r>
            <a:r>
              <a:rPr kumimoji="0" lang="ru-RU" sz="2800" b="1" i="0" u="none" strike="noStrike" normalizeH="0" baseline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  <a:ea typeface="Times New Roman" pitchFamily="18" charset="0"/>
                <a:cs typeface="Times New Roman" pitchFamily="18" charset="0"/>
              </a:rPr>
              <a:t>»</a:t>
            </a:r>
            <a:endParaRPr kumimoji="0" lang="ru-RU" sz="2800" b="1" i="0" u="none" strike="noStrike" normalizeH="0" baseline="0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Рисунок 2" descr="C:\Users\TTT\Desktop\Новая папка\DCIM\101MSDCF\DSC0088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764704"/>
            <a:ext cx="4597524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TTT\Desktop\Новая папка\DCIM\101MSDCF\DSC00889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3928" y="3356992"/>
            <a:ext cx="5040560" cy="3192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strips dir="ru"/>
    <p:sndAc>
      <p:endSnd/>
    </p:sndAc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276</TotalTime>
  <Words>196</Words>
  <Application>Microsoft Office PowerPoint</Application>
  <PresentationFormat>Экран (4:3)</PresentationFormat>
  <Paragraphs>38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Муниципальное бюджетное дошкольное образовательное учреждение   «Детский сад № 22 с.Энтузиаст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</vt:vector>
  </TitlesOfParts>
  <Company>Reanimator Extreme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TTT</dc:creator>
  <cp:lastModifiedBy>TTT</cp:lastModifiedBy>
  <cp:revision>32</cp:revision>
  <dcterms:created xsi:type="dcterms:W3CDTF">2017-04-09T07:13:30Z</dcterms:created>
  <dcterms:modified xsi:type="dcterms:W3CDTF">2017-04-16T14:48:06Z</dcterms:modified>
</cp:coreProperties>
</file>