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1" r:id="rId2"/>
    <p:sldId id="265" r:id="rId3"/>
    <p:sldId id="298" r:id="rId4"/>
    <p:sldId id="264" r:id="rId5"/>
    <p:sldId id="266" r:id="rId6"/>
    <p:sldId id="262" r:id="rId7"/>
    <p:sldId id="267" r:id="rId8"/>
    <p:sldId id="268" r:id="rId9"/>
    <p:sldId id="273" r:id="rId10"/>
    <p:sldId id="270" r:id="rId11"/>
    <p:sldId id="280" r:id="rId12"/>
    <p:sldId id="274" r:id="rId13"/>
    <p:sldId id="281" r:id="rId14"/>
    <p:sldId id="276" r:id="rId15"/>
    <p:sldId id="279" r:id="rId16"/>
    <p:sldId id="275" r:id="rId17"/>
    <p:sldId id="277" r:id="rId18"/>
    <p:sldId id="286" r:id="rId19"/>
    <p:sldId id="283" r:id="rId20"/>
    <p:sldId id="282" r:id="rId21"/>
    <p:sldId id="284" r:id="rId22"/>
    <p:sldId id="285" r:id="rId23"/>
    <p:sldId id="287" r:id="rId24"/>
    <p:sldId id="299" r:id="rId25"/>
    <p:sldId id="300" r:id="rId26"/>
    <p:sldId id="291" r:id="rId27"/>
    <p:sldId id="288" r:id="rId28"/>
    <p:sldId id="289" r:id="rId29"/>
    <p:sldId id="303" r:id="rId30"/>
    <p:sldId id="302" r:id="rId31"/>
    <p:sldId id="293" r:id="rId32"/>
    <p:sldId id="292" r:id="rId33"/>
    <p:sldId id="294" r:id="rId34"/>
    <p:sldId id="295" r:id="rId35"/>
    <p:sldId id="297" r:id="rId36"/>
    <p:sldId id="296" r:id="rId37"/>
    <p:sldId id="304" r:id="rId3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0BB5"/>
    <a:srgbClr val="17375E"/>
    <a:srgbClr val="29E35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07" autoAdjust="0"/>
  </p:normalViewPr>
  <p:slideViewPr>
    <p:cSldViewPr>
      <p:cViewPr>
        <p:scale>
          <a:sx n="90" d="100"/>
          <a:sy n="90" d="100"/>
        </p:scale>
        <p:origin x="-1410" y="-53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Анкетирование родителей</a:t>
            </a:r>
            <a:endParaRPr lang="ru-RU" dirty="0"/>
          </a:p>
        </c:rich>
      </c:tx>
      <c:layout/>
    </c:title>
    <c:view3D>
      <c:rotX val="0"/>
      <c:rotY val="7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имеют представление  как воспитать патриотические чувства у ребенка </c:v>
                </c:pt>
              </c:strCache>
            </c:strRef>
          </c:tx>
          <c:cat>
            <c:strRef>
              <c:f>Лист1!$A$2:$A$5</c:f>
              <c:strCache>
                <c:ptCount val="2"/>
                <c:pt idx="1">
                  <c:v>семьи воспитанников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0.23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посещают музеи,мероприятия неправленные на патриотическое воспитание</c:v>
                </c:pt>
              </c:strCache>
            </c:strRef>
          </c:tx>
          <c:cat>
            <c:strRef>
              <c:f>Лист1!$A$2:$A$5</c:f>
              <c:strCache>
                <c:ptCount val="2"/>
                <c:pt idx="1">
                  <c:v>семьи воспитанников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%">
                  <c:v>0.7000000000000004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могут объяснить термин "патриотическое воспитание"</c:v>
                </c:pt>
              </c:strCache>
            </c:strRef>
          </c:tx>
          <c:cat>
            <c:strRef>
              <c:f>Лист1!$A$2:$A$5</c:f>
              <c:strCache>
                <c:ptCount val="2"/>
                <c:pt idx="1">
                  <c:v>семьи воспитанников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0%">
                  <c:v>0.8</c:v>
                </c:pt>
              </c:numCache>
            </c:numRef>
          </c:val>
        </c:ser>
        <c:gapWidth val="75"/>
        <c:shape val="cylinder"/>
        <c:axId val="63656320"/>
        <c:axId val="63657856"/>
        <c:axId val="0"/>
      </c:bar3DChart>
      <c:catAx>
        <c:axId val="63656320"/>
        <c:scaling>
          <c:orientation val="minMax"/>
        </c:scaling>
        <c:axPos val="b"/>
        <c:majorTickMark val="none"/>
        <c:tickLblPos val="nextTo"/>
        <c:crossAx val="63657856"/>
        <c:crosses val="autoZero"/>
        <c:auto val="1"/>
        <c:lblAlgn val="ctr"/>
        <c:lblOffset val="100"/>
      </c:catAx>
      <c:valAx>
        <c:axId val="63657856"/>
        <c:scaling>
          <c:orientation val="minMax"/>
        </c:scaling>
        <c:axPos val="l"/>
        <c:majorGridlines/>
        <c:numFmt formatCode="0%" sourceLinked="1"/>
        <c:majorTickMark val="none"/>
        <c:tickLblPos val="nextTo"/>
        <c:spPr>
          <a:ln w="9525">
            <a:noFill/>
          </a:ln>
        </c:spPr>
        <c:crossAx val="63656320"/>
        <c:crosses val="autoZero"/>
        <c:crossBetween val="between"/>
      </c:valAx>
    </c:plotArea>
    <c:legend>
      <c:legendPos val="b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анкетирование родителей</a:t>
            </a:r>
          </a:p>
        </c:rich>
      </c:tx>
      <c:layout/>
    </c:title>
    <c:view3D>
      <c:rotX val="30"/>
      <c:rotY val="3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имеют представление  как воспитать патриотические чувства у ребенка 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0.23</c:v>
                </c:pt>
                <c:pt idx="1">
                  <c:v>0.76000000000000056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посещают музеи,мероприятия неправленные на патриотическое воспитание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0.70000000000000051</c:v>
                </c:pt>
                <c:pt idx="1">
                  <c:v>0.51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могут объяснить термин "патриотическое воспитание"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0.8</c:v>
                </c:pt>
                <c:pt idx="1">
                  <c:v>0.9</c:v>
                </c:pt>
              </c:numCache>
            </c:numRef>
          </c:val>
        </c:ser>
        <c:shape val="cylinder"/>
        <c:axId val="116593024"/>
        <c:axId val="116594560"/>
        <c:axId val="0"/>
      </c:bar3DChart>
      <c:catAx>
        <c:axId val="116593024"/>
        <c:scaling>
          <c:orientation val="minMax"/>
        </c:scaling>
        <c:axPos val="b"/>
        <c:majorTickMark val="none"/>
        <c:tickLblPos val="nextTo"/>
        <c:crossAx val="116594560"/>
        <c:crosses val="autoZero"/>
        <c:auto val="1"/>
        <c:lblAlgn val="ctr"/>
        <c:lblOffset val="100"/>
      </c:catAx>
      <c:valAx>
        <c:axId val="116594560"/>
        <c:scaling>
          <c:orientation val="minMax"/>
        </c:scaling>
        <c:axPos val="l"/>
        <c:majorGridlines/>
        <c:numFmt formatCode="0%" sourceLinked="1"/>
        <c:majorTickMark val="none"/>
        <c:tickLblPos val="nextTo"/>
        <c:crossAx val="11659302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BEAB8-E32F-4055-A1F9-BFD28B34EB4C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C47EA-F174-4124-AD1A-0A045642E30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C47EA-F174-4124-AD1A-0A045642E301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sadik46-konspek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0754950">
            <a:off x="5536557" y="3347196"/>
            <a:ext cx="3675082" cy="192299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7072992-world-globe-map-in-a-water-drop-isolated-on-white-3D-ecology-symbol-Stock-Photo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9586" y="3429006"/>
            <a:ext cx="1059940" cy="15605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b4db9d7bd52f6849fe74110bc3e54fda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0958" y="4000510"/>
            <a:ext cx="1501673" cy="10001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_5e358_2b2cb1a6_X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4282" y="3857634"/>
            <a:ext cx="1142976" cy="11429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5_konkurs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142858"/>
            <a:ext cx="1357290" cy="128872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амка 6"/>
          <p:cNvSpPr/>
          <p:nvPr/>
        </p:nvSpPr>
        <p:spPr>
          <a:xfrm>
            <a:off x="142844" y="142858"/>
            <a:ext cx="8858312" cy="4857784"/>
          </a:xfrm>
          <a:prstGeom prst="frame">
            <a:avLst>
              <a:gd name="adj1" fmla="val 1415"/>
            </a:avLst>
          </a:prstGeom>
          <a:solidFill>
            <a:srgbClr val="29E355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86182" y="928676"/>
            <a:ext cx="442915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ГРАЖДАНСКО – ПАТРИОТИЧЕСКОЕ 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ВОСПИТАНИЕ ДОШКОЛЬНИКОВ В РАМКАХ РЕАЛИЗАЦИИ МУЗЕЙНОЙ ПЕДАГОГИКИ </a:t>
            </a:r>
          </a:p>
          <a:p>
            <a:pPr algn="ctr"/>
            <a:endParaRPr lang="ru-RU" sz="2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МБДОУ  детский сад №22</a:t>
            </a:r>
          </a:p>
          <a:p>
            <a:pPr algn="ctr"/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  <a:p>
            <a:pPr algn="ctr"/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00430" y="142858"/>
            <a:ext cx="350046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и моя семья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3042" y="571486"/>
            <a:ext cx="692948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20190328_152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868" y="1000114"/>
            <a:ext cx="3234404" cy="2071702"/>
          </a:xfrm>
          <a:prstGeom prst="rect">
            <a:avLst/>
          </a:prstGeom>
        </p:spPr>
      </p:pic>
      <p:pic>
        <p:nvPicPr>
          <p:cNvPr id="9" name="Рисунок 8" descr="20190411_111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1214428"/>
            <a:ext cx="1857388" cy="3571900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14282" y="1285866"/>
            <a:ext cx="321471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Беседы: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«Моя семья»,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«Я и моё имя»</a:t>
            </a: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«Моя родня»,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«Что значит любить родителей?»,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«Профессии моих родителей»</a:t>
            </a:r>
            <a:endParaRPr kumimoji="0" lang="ru-RU" sz="1400" b="1" i="1" u="none" strike="noStrike" normalizeH="0" baseline="0" dirty="0" smtClean="0">
              <a:ln w="1143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Рассказы детей о членах своей семьи.</a:t>
            </a:r>
            <a:endParaRPr kumimoji="0" lang="ru-RU" sz="1400" b="1" i="1" u="none" strike="noStrike" normalizeH="0" baseline="0" dirty="0" smtClean="0">
              <a:ln w="1143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Сюжетно-ролевая игра «Семья».</a:t>
            </a:r>
            <a:endParaRPr kumimoji="0" lang="ru-RU" sz="1400" b="1" i="1" u="none" strike="noStrike" normalizeH="0" baseline="0" dirty="0" smtClean="0">
              <a:ln w="1143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Дидактические игры: «Кому что нужно для работы», «Угадай профессию», «Кем быть?»</a:t>
            </a:r>
            <a:endParaRPr kumimoji="0" lang="ru-RU" sz="1400" b="1" i="1" u="none" strike="noStrike" normalizeH="0" baseline="0" dirty="0" smtClean="0">
              <a:ln w="1143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1400" b="1" i="1" u="none" strike="noStrike" normalizeH="0" baseline="0" dirty="0" smtClean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Художественное творчество (рисование)  «Милой мамочки портрет», «Моя семья», «Платочки для мамы».</a:t>
            </a:r>
            <a:endParaRPr kumimoji="0" lang="ru-RU" sz="1400" b="1" i="1" u="none" strike="noStrike" normalizeH="0" baseline="0" dirty="0" smtClean="0">
              <a:ln w="1143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User\Desktop\Суханова\флешка\Фотки\Музей\20190214_104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76026" y="3286130"/>
            <a:ext cx="1015836" cy="571408"/>
          </a:xfrm>
          <a:prstGeom prst="rect">
            <a:avLst/>
          </a:prstGeom>
          <a:noFill/>
        </p:spPr>
      </p:pic>
      <p:pic>
        <p:nvPicPr>
          <p:cNvPr id="16" name="Picture 2" descr="C:\Users\User\Desktop\Суханова\флешка\Фотки\Музей\20190214_104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06238" y="18288110"/>
            <a:ext cx="1015836" cy="571408"/>
          </a:xfrm>
          <a:prstGeom prst="rect">
            <a:avLst/>
          </a:prstGeom>
          <a:noFill/>
        </p:spPr>
      </p:pic>
      <p:pic>
        <p:nvPicPr>
          <p:cNvPr id="10" name="Рисунок 9" descr="C:\Users\User\Desktop\Суханова\флешка\Фотки\Музей\20190214_1041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143254"/>
            <a:ext cx="3214710" cy="168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43174" y="142859"/>
            <a:ext cx="457203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и моя семья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84" y="571486"/>
            <a:ext cx="507209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42910" y="4214824"/>
            <a:ext cx="3643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BB5"/>
                </a:solidFill>
                <a:latin typeface="Times New Roman" pitchFamily="18" charset="0"/>
                <a:cs typeface="Times New Roman" pitchFamily="18" charset="0"/>
              </a:rPr>
              <a:t>Сюжетно - ролевая игра </a:t>
            </a:r>
          </a:p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BB5"/>
                </a:solidFill>
                <a:latin typeface="Times New Roman" pitchFamily="18" charset="0"/>
                <a:cs typeface="Times New Roman" pitchFamily="18" charset="0"/>
              </a:rPr>
              <a:t> «Моя Семья»</a:t>
            </a:r>
          </a:p>
        </p:txBody>
      </p:sp>
      <p:pic>
        <p:nvPicPr>
          <p:cNvPr id="14" name="Picture 2" descr="C:\Users\User\Desktop\Суханова\флешка\Фотки\Музей\20190214_104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76026" y="3286130"/>
            <a:ext cx="1015836" cy="571408"/>
          </a:xfrm>
          <a:prstGeom prst="rect">
            <a:avLst/>
          </a:prstGeom>
          <a:noFill/>
        </p:spPr>
      </p:pic>
      <p:pic>
        <p:nvPicPr>
          <p:cNvPr id="16" name="Picture 2" descr="C:\Users\User\Desktop\Суханова\флешка\Фотки\Музей\20190214_104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6238" y="18288110"/>
            <a:ext cx="1015836" cy="57140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357818" y="4143386"/>
            <a:ext cx="3214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BB5"/>
                </a:solidFill>
                <a:latin typeface="Times New Roman" pitchFamily="18" charset="0"/>
                <a:cs typeface="Times New Roman" pitchFamily="18" charset="0"/>
              </a:rPr>
              <a:t>Конструирование </a:t>
            </a:r>
          </a:p>
          <a:p>
            <a:pPr algn="ctr"/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BB5"/>
                </a:solidFill>
                <a:latin typeface="Times New Roman" pitchFamily="18" charset="0"/>
                <a:cs typeface="Times New Roman" pitchFamily="18" charset="0"/>
              </a:rPr>
              <a:t>«Дом для моей семьи»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2B0B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Рисунок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214429"/>
            <a:ext cx="3571900" cy="3000396"/>
          </a:xfrm>
          <a:prstGeom prst="rect">
            <a:avLst/>
          </a:prstGeom>
        </p:spPr>
      </p:pic>
      <p:pic>
        <p:nvPicPr>
          <p:cNvPr id="13" name="Рисунок 12" descr="Рисунок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1214428"/>
            <a:ext cx="3929090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0"/>
            <a:ext cx="24919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и моя семья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C:\Users\User\Desktop\Фото для презентации\моя семья\родители\20190411_1059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785800"/>
            <a:ext cx="5643570" cy="4000528"/>
          </a:xfrm>
          <a:prstGeom prst="rect">
            <a:avLst/>
          </a:prstGeom>
          <a:noFill/>
        </p:spPr>
      </p:pic>
      <p:pic>
        <p:nvPicPr>
          <p:cNvPr id="10" name="Рисунок 9" descr="C:\Users\User\Desktop\Фото для презентации\моя семья\родители\20190411_110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85800"/>
            <a:ext cx="2295525" cy="400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428992" y="4286262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Акция «Герб и родословная моей семьи»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2286000" y="509367"/>
            <a:ext cx="6286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 родителями и детьми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43042" y="4572014"/>
            <a:ext cx="459074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Акция «Герб и родословная моей семьи»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2ф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142990"/>
            <a:ext cx="2000264" cy="3000396"/>
          </a:xfrm>
          <a:prstGeom prst="rect">
            <a:avLst/>
          </a:prstGeom>
        </p:spPr>
      </p:pic>
      <p:pic>
        <p:nvPicPr>
          <p:cNvPr id="9" name="Рисунок 8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1428742"/>
            <a:ext cx="1883664" cy="2987040"/>
          </a:xfrm>
          <a:prstGeom prst="rect">
            <a:avLst/>
          </a:prstGeom>
        </p:spPr>
      </p:pic>
      <p:pic>
        <p:nvPicPr>
          <p:cNvPr id="12" name="Рисунок 11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64" y="1500180"/>
            <a:ext cx="2255520" cy="3029712"/>
          </a:xfrm>
          <a:prstGeom prst="rect">
            <a:avLst/>
          </a:prstGeom>
        </p:spPr>
      </p:pic>
      <p:pic>
        <p:nvPicPr>
          <p:cNvPr id="13" name="Рисунок 12" descr="Рисунок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6" y="1000114"/>
            <a:ext cx="2097024" cy="3468624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2714612" y="-129764"/>
            <a:ext cx="4143404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и моя семья</a:t>
            </a:r>
          </a:p>
          <a:p>
            <a:pPr algn="ctr"/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71604" y="571487"/>
            <a:ext cx="70009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 родителями и детьми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357172"/>
            <a:ext cx="24919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и моя семья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71605" y="785800"/>
            <a:ext cx="707236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участием родителей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DSC00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643056"/>
            <a:ext cx="3238521" cy="24288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7356" y="4286262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Оформление фотостендов и фотоальбомов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Рисунок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1643056"/>
            <a:ext cx="3155250" cy="2286016"/>
          </a:xfrm>
          <a:prstGeom prst="rect">
            <a:avLst/>
          </a:prstGeom>
        </p:spPr>
      </p:pic>
      <p:pic>
        <p:nvPicPr>
          <p:cNvPr id="12" name="Рисунок 11" descr="20190411_110358 —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1500180"/>
            <a:ext cx="1692470" cy="1251318"/>
          </a:xfrm>
          <a:prstGeom prst="rect">
            <a:avLst/>
          </a:prstGeom>
        </p:spPr>
      </p:pic>
      <p:pic>
        <p:nvPicPr>
          <p:cNvPr id="13" name="Рисунок 12" descr="20190411_1103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6182" y="3000378"/>
            <a:ext cx="1666755" cy="1168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214296"/>
            <a:ext cx="24919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и моя семья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1605" y="642924"/>
            <a:ext cx="707236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участием родителей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MyColl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000114"/>
            <a:ext cx="5500726" cy="38576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29388" y="1214428"/>
            <a:ext cx="24288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2B0BB5"/>
                </a:solidFill>
                <a:latin typeface="Times New Roman"/>
                <a:ea typeface="Calibri"/>
              </a:rPr>
              <a:t> Организованы и проведены праздники  </a:t>
            </a:r>
            <a:r>
              <a:rPr lang="ru-RU" i="1" dirty="0" smtClean="0">
                <a:solidFill>
                  <a:schemeClr val="accent5"/>
                </a:solidFill>
                <a:latin typeface="Times New Roman"/>
                <a:ea typeface="Calibri"/>
              </a:rPr>
              <a:t>:</a:t>
            </a:r>
          </a:p>
          <a:p>
            <a:r>
              <a:rPr lang="ru-RU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 -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День матери </a:t>
            </a:r>
            <a:endParaRPr lang="ru-RU" i="1" dirty="0" smtClean="0">
              <a:solidFill>
                <a:srgbClr val="FF0000"/>
              </a:solidFill>
              <a:latin typeface="Times New Roman"/>
              <a:ea typeface="Calibri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Times New Roman"/>
                <a:ea typeface="Calibri"/>
              </a:rPr>
              <a:t> -</a:t>
            </a:r>
            <a:r>
              <a:rPr lang="ru-RU" i="1" dirty="0" smtClean="0">
                <a:solidFill>
                  <a:srgbClr val="FF0000"/>
                </a:solidFill>
                <a:latin typeface="Times New Roman"/>
                <a:ea typeface="Calibri"/>
              </a:rPr>
              <a:t> «Любимым мамам посвящается»    </a:t>
            </a:r>
            <a:endParaRPr lang="ru-RU" i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i="1" dirty="0" smtClean="0">
                <a:solidFill>
                  <a:srgbClr val="FF0000"/>
                </a:solidFill>
                <a:latin typeface="Times New Roman"/>
                <a:ea typeface="Calibri"/>
              </a:rPr>
              <a:t> -</a:t>
            </a:r>
            <a:r>
              <a:rPr lang="ru-RU" i="1" dirty="0" smtClean="0">
                <a:solidFill>
                  <a:srgbClr val="FF0000"/>
                </a:solidFill>
                <a:latin typeface="Times New Roman"/>
                <a:ea typeface="Calibri"/>
              </a:rPr>
              <a:t> «Папа -защитник Отечества»</a:t>
            </a:r>
          </a:p>
          <a:p>
            <a:r>
              <a:rPr lang="ru-RU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«День пожилого человека»</a:t>
            </a:r>
            <a:endParaRPr lang="ru-RU" dirty="0" smtClean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214296"/>
            <a:ext cx="24919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и моя семья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8794" y="714362"/>
            <a:ext cx="550072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20190411_110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142990"/>
            <a:ext cx="4068244" cy="2714644"/>
          </a:xfrm>
          <a:prstGeom prst="rect">
            <a:avLst/>
          </a:prstGeom>
        </p:spPr>
      </p:pic>
      <p:pic>
        <p:nvPicPr>
          <p:cNvPr id="7" name="Рисунок 6" descr="20190411_110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142990"/>
            <a:ext cx="3861968" cy="26432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7290" y="4143386"/>
            <a:ext cx="683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0BB5"/>
                </a:solidFill>
              </a:rPr>
              <a:t>Создание альбомов со стихами, пословицами, загадками о семье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2B0BB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142858"/>
            <a:ext cx="2940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Мой детский сад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642924"/>
            <a:ext cx="571503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3268" y="1357304"/>
            <a:ext cx="1688402" cy="29700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1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Экскурсии</a:t>
            </a:r>
            <a:r>
              <a:rPr lang="ru-RU" sz="1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 детскому саду и знакомство с трудом сотрудников.</a:t>
            </a:r>
            <a:endParaRPr lang="ru-RU" sz="11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1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Беседы</a:t>
            </a:r>
            <a:r>
              <a:rPr lang="ru-RU" sz="11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«Моя группа», «Мои друзья», « Что мы делаем в детском саду», «Береги игрушки», « Кто  работает в детском саду»</a:t>
            </a:r>
            <a:endParaRPr lang="ru-RU" sz="11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1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1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 куклами </a:t>
            </a:r>
            <a:r>
              <a:rPr lang="ru-RU" sz="110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би-ба-бо</a:t>
            </a:r>
            <a:r>
              <a:rPr lang="ru-RU" sz="11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«Как тебя зовут?»                                                       </a:t>
            </a:r>
            <a:endParaRPr lang="ru-RU" sz="11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1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Сюжетно-ролевая игра </a:t>
            </a:r>
            <a:r>
              <a:rPr lang="ru-RU" sz="11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«Детский сад»</a:t>
            </a:r>
            <a:endParaRPr lang="ru-RU" sz="11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MyCollages (1).jpg"/>
          <p:cNvPicPr>
            <a:picLocks noChangeAspect="1"/>
          </p:cNvPicPr>
          <p:nvPr/>
        </p:nvPicPr>
        <p:blipFill>
          <a:blip r:embed="rId2" cstate="print"/>
          <a:srcRect b="33138"/>
          <a:stretch>
            <a:fillRect/>
          </a:stretch>
        </p:blipFill>
        <p:spPr>
          <a:xfrm>
            <a:off x="1857356" y="1000114"/>
            <a:ext cx="6858047" cy="2714644"/>
          </a:xfrm>
          <a:prstGeom prst="rect">
            <a:avLst/>
          </a:prstGeom>
        </p:spPr>
      </p:pic>
      <p:pic>
        <p:nvPicPr>
          <p:cNvPr id="13" name="Рисунок 12" descr="DSC01368.JPG"/>
          <p:cNvPicPr>
            <a:picLocks noChangeAspect="1"/>
          </p:cNvPicPr>
          <p:nvPr/>
        </p:nvPicPr>
        <p:blipFill>
          <a:blip r:embed="rId3" cstate="print"/>
          <a:srcRect b="14666"/>
          <a:stretch>
            <a:fillRect/>
          </a:stretch>
        </p:blipFill>
        <p:spPr>
          <a:xfrm>
            <a:off x="2643174" y="3786196"/>
            <a:ext cx="1785926" cy="1143008"/>
          </a:xfrm>
          <a:prstGeom prst="rect">
            <a:avLst/>
          </a:prstGeom>
        </p:spPr>
      </p:pic>
      <p:pic>
        <p:nvPicPr>
          <p:cNvPr id="14" name="Рисунок 13" descr="DSC01374.JPG"/>
          <p:cNvPicPr>
            <a:picLocks noChangeAspect="1"/>
          </p:cNvPicPr>
          <p:nvPr/>
        </p:nvPicPr>
        <p:blipFill>
          <a:blip r:embed="rId4" cstate="print"/>
          <a:srcRect t="4938" b="6172"/>
          <a:stretch>
            <a:fillRect/>
          </a:stretch>
        </p:blipFill>
        <p:spPr>
          <a:xfrm>
            <a:off x="6072198" y="3786196"/>
            <a:ext cx="1714488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142858"/>
            <a:ext cx="2940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Мой детский сад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642924"/>
            <a:ext cx="571503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Продукты проектной деятельности 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3643320"/>
            <a:ext cx="535785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художественная литература, настольные игры и дидактический материал: «Расскажи про детский сад», «Вот какой наш детский сад», Лото «Детский сад»</a:t>
            </a:r>
          </a:p>
        </p:txBody>
      </p:sp>
      <p:pic>
        <p:nvPicPr>
          <p:cNvPr id="9" name="Рисунок 8" descr="10075176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071552"/>
            <a:ext cx="1672466" cy="2428892"/>
          </a:xfrm>
          <a:prstGeom prst="rect">
            <a:avLst/>
          </a:prstGeom>
        </p:spPr>
      </p:pic>
      <p:pic>
        <p:nvPicPr>
          <p:cNvPr id="10" name="Рисунок 9" descr="13610936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1142990"/>
            <a:ext cx="2316909" cy="1714512"/>
          </a:xfrm>
          <a:prstGeom prst="rect">
            <a:avLst/>
          </a:prstGeom>
        </p:spPr>
      </p:pic>
      <p:pic>
        <p:nvPicPr>
          <p:cNvPr id="11" name="Рисунок 10" descr="detsad-18032-1516649746.jpg"/>
          <p:cNvPicPr>
            <a:picLocks noChangeAspect="1"/>
          </p:cNvPicPr>
          <p:nvPr/>
        </p:nvPicPr>
        <p:blipFill>
          <a:blip r:embed="rId4" cstate="print"/>
          <a:srcRect b="3586"/>
          <a:stretch>
            <a:fillRect/>
          </a:stretch>
        </p:blipFill>
        <p:spPr>
          <a:xfrm>
            <a:off x="6215074" y="3071816"/>
            <a:ext cx="2268615" cy="1643074"/>
          </a:xfrm>
          <a:prstGeom prst="rect">
            <a:avLst/>
          </a:prstGeom>
        </p:spPr>
      </p:pic>
      <p:pic>
        <p:nvPicPr>
          <p:cNvPr id="12" name="Рисунок 11" descr="IMG_20190416_1123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1214428"/>
            <a:ext cx="3843131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142858"/>
            <a:ext cx="2940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Мой детский сад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642924"/>
            <a:ext cx="571503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1571618"/>
            <a:ext cx="17859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Мастер – класс от воспитателя – ветерана Сомовой В.Г.</a:t>
            </a:r>
          </a:p>
          <a:p>
            <a:pPr algn="ctr"/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«Моя профессия – воспитатель»</a:t>
            </a:r>
          </a:p>
        </p:txBody>
      </p:sp>
      <p:pic>
        <p:nvPicPr>
          <p:cNvPr id="11" name="Рисунок 10" descr="WP_20190312_09_24_47_Pro.jpg"/>
          <p:cNvPicPr>
            <a:picLocks noChangeAspect="1"/>
          </p:cNvPicPr>
          <p:nvPr/>
        </p:nvPicPr>
        <p:blipFill>
          <a:blip r:embed="rId2" cstate="print"/>
          <a:srcRect l="8929" t="15895" r="12499"/>
          <a:stretch>
            <a:fillRect/>
          </a:stretch>
        </p:blipFill>
        <p:spPr>
          <a:xfrm>
            <a:off x="2500298" y="1142990"/>
            <a:ext cx="3143272" cy="1890002"/>
          </a:xfrm>
          <a:prstGeom prst="rect">
            <a:avLst/>
          </a:prstGeom>
        </p:spPr>
      </p:pic>
      <p:pic>
        <p:nvPicPr>
          <p:cNvPr id="15" name="Рисунок 14" descr="WP_20190312_09_30_05_Pro.jpg"/>
          <p:cNvPicPr>
            <a:picLocks noChangeAspect="1"/>
          </p:cNvPicPr>
          <p:nvPr/>
        </p:nvPicPr>
        <p:blipFill>
          <a:blip r:embed="rId3" cstate="print"/>
          <a:srcRect l="6383" r="6382"/>
          <a:stretch>
            <a:fillRect/>
          </a:stretch>
        </p:blipFill>
        <p:spPr>
          <a:xfrm>
            <a:off x="5786446" y="1142990"/>
            <a:ext cx="2928958" cy="1886033"/>
          </a:xfrm>
          <a:prstGeom prst="rect">
            <a:avLst/>
          </a:prstGeom>
        </p:spPr>
      </p:pic>
      <p:pic>
        <p:nvPicPr>
          <p:cNvPr id="16" name="Рисунок 15" descr="WP_20190312_09_38_15_Pro.jpg"/>
          <p:cNvPicPr>
            <a:picLocks noChangeAspect="1"/>
          </p:cNvPicPr>
          <p:nvPr/>
        </p:nvPicPr>
        <p:blipFill>
          <a:blip r:embed="rId4" cstate="print"/>
          <a:srcRect r="10869" b="9985"/>
          <a:stretch>
            <a:fillRect/>
          </a:stretch>
        </p:blipFill>
        <p:spPr>
          <a:xfrm>
            <a:off x="4071934" y="3214692"/>
            <a:ext cx="2928958" cy="1661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DUyrlp4W0AEzgR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9700" y="357172"/>
            <a:ext cx="7448580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86182" y="142858"/>
            <a:ext cx="351186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Мой детский сад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488" y="642924"/>
            <a:ext cx="571504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 descr="20190411_111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6"/>
            <a:ext cx="2643206" cy="4572014"/>
          </a:xfrm>
          <a:prstGeom prst="rect">
            <a:avLst/>
          </a:prstGeom>
        </p:spPr>
      </p:pic>
      <p:pic>
        <p:nvPicPr>
          <p:cNvPr id="10" name="Рисунок 9" descr="20190411_1112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1000114"/>
            <a:ext cx="3000396" cy="2837813"/>
          </a:xfrm>
          <a:prstGeom prst="rect">
            <a:avLst/>
          </a:prstGeom>
        </p:spPr>
      </p:pic>
      <p:pic>
        <p:nvPicPr>
          <p:cNvPr id="11" name="Рисунок 10" descr="IMG_20190412_0845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1000114"/>
            <a:ext cx="2500330" cy="284137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928926" y="4071948"/>
            <a:ext cx="49120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оформление </a:t>
            </a:r>
            <a:r>
              <a:rPr lang="ru-RU" sz="1600" b="1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фотостендов</a:t>
            </a:r>
            <a:r>
              <a:rPr lang="ru-RU" sz="1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«Лента времени»,</a:t>
            </a:r>
          </a:p>
          <a:p>
            <a:pPr algn="ctr"/>
            <a:r>
              <a:rPr lang="ru-RU" sz="16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«История в лицах», «Мы заботимся о ваших детях».</a:t>
            </a: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71934" y="214296"/>
            <a:ext cx="2940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Мой детский сад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1802" y="642924"/>
            <a:ext cx="492922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8662" y="4589502"/>
            <a:ext cx="703667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Оформление фотоальбомов, фотостендов «Страна детсадия», «Так держать»</a:t>
            </a: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_20190412_084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6"/>
            <a:ext cx="2714630" cy="4286280"/>
          </a:xfrm>
          <a:prstGeom prst="rect">
            <a:avLst/>
          </a:prstGeom>
        </p:spPr>
      </p:pic>
      <p:pic>
        <p:nvPicPr>
          <p:cNvPr id="17" name="Рисунок 16" descr="IMG_20190412_084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1357304"/>
            <a:ext cx="3214710" cy="2693493"/>
          </a:xfrm>
          <a:prstGeom prst="rect">
            <a:avLst/>
          </a:prstGeom>
        </p:spPr>
      </p:pic>
      <p:pic>
        <p:nvPicPr>
          <p:cNvPr id="13" name="Рисунок 12" descr="IMG_20190412_090838.jpg"/>
          <p:cNvPicPr>
            <a:picLocks noChangeAspect="1"/>
          </p:cNvPicPr>
          <p:nvPr/>
        </p:nvPicPr>
        <p:blipFill>
          <a:blip r:embed="rId4" cstate="print"/>
          <a:srcRect l="6061" t="3928" r="6061"/>
          <a:stretch>
            <a:fillRect/>
          </a:stretch>
        </p:blipFill>
        <p:spPr>
          <a:xfrm>
            <a:off x="6715140" y="1000114"/>
            <a:ext cx="2071702" cy="1747170"/>
          </a:xfrm>
          <a:prstGeom prst="rect">
            <a:avLst/>
          </a:prstGeom>
        </p:spPr>
      </p:pic>
      <p:pic>
        <p:nvPicPr>
          <p:cNvPr id="12" name="Рисунок 11" descr="IMG_20190412_0905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2786064"/>
            <a:ext cx="2071702" cy="1827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3240" y="214296"/>
            <a:ext cx="29403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Мой детский сад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1604" y="642924"/>
            <a:ext cx="664373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участием родителей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86050" y="4589502"/>
            <a:ext cx="458734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Творческие работы родителей «Наш  детский сад»</a:t>
            </a: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Рисунок 9" descr="20190411_1129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2428874"/>
            <a:ext cx="3714744" cy="2089544"/>
          </a:xfrm>
          <a:prstGeom prst="rect">
            <a:avLst/>
          </a:prstGeom>
        </p:spPr>
      </p:pic>
      <p:pic>
        <p:nvPicPr>
          <p:cNvPr id="11" name="Рисунок 10" descr="IMG-20190411-WA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357436"/>
            <a:ext cx="3714776" cy="2167591"/>
          </a:xfrm>
          <a:prstGeom prst="rect">
            <a:avLst/>
          </a:prstGeom>
        </p:spPr>
      </p:pic>
      <p:pic>
        <p:nvPicPr>
          <p:cNvPr id="9" name="Рисунок 8" descr="9ce7cd697d37ccdd112466f86dbf5bea.jpg"/>
          <p:cNvPicPr>
            <a:picLocks noChangeAspect="1"/>
          </p:cNvPicPr>
          <p:nvPr/>
        </p:nvPicPr>
        <p:blipFill>
          <a:blip r:embed="rId4"/>
          <a:srcRect t="9722" r="4190" b="9722"/>
          <a:stretch>
            <a:fillRect/>
          </a:stretch>
        </p:blipFill>
        <p:spPr>
          <a:xfrm>
            <a:off x="3357554" y="1000114"/>
            <a:ext cx="2500330" cy="1575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214296"/>
            <a:ext cx="6817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Край родной – частица родины большой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714362"/>
            <a:ext cx="592935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 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Рисунок 11" descr="MyColl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1057928"/>
            <a:ext cx="3929090" cy="3799838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14282" y="1214428"/>
            <a:ext cx="2000264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беседы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«С чего начинается родина»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«Село, в котором я живу»,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 Мой дом, улица, адрес».</a:t>
            </a:r>
            <a:endParaRPr kumimoji="0" lang="ru-RU" sz="1200" b="1" i="0" u="none" strike="noStrike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рассматривание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фотоальбомов: «Достопримечательности нашего села»,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«История моего края», 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лицы моего села».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«Дом, в котором я живу»</a:t>
            </a:r>
            <a:endParaRPr kumimoji="0" lang="ru-RU" sz="1200" b="1" i="0" u="none" strike="noStrike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экскурсия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по улицам, прилегающих к детскому саду.</a:t>
            </a:r>
            <a:endParaRPr kumimoji="0" lang="ru-RU" sz="1200" b="1" i="0" u="none" strike="noStrike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рисование, конструирование </a:t>
            </a:r>
            <a:r>
              <a:rPr kumimoji="0" lang="ru-RU" sz="12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«Моя улица».</a:t>
            </a:r>
            <a:endParaRPr kumimoji="0" lang="ru-RU" sz="1200" b="1" i="0" u="none" strike="noStrike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MyColl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1214428"/>
            <a:ext cx="2786082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0"/>
            <a:ext cx="6817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Край родной – частица родины большой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500048"/>
            <a:ext cx="592935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 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488" y="857238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Цикл экскурсий по родному селу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Рисунок 7" descr="C:\Users\Светлана\Desktop\IMG_20190417_101341.jpg"/>
          <p:cNvPicPr/>
          <p:nvPr/>
        </p:nvPicPr>
        <p:blipFill>
          <a:blip r:embed="rId2" cstate="print"/>
          <a:srcRect l="13469" t="15598" b="18590"/>
          <a:stretch>
            <a:fillRect/>
          </a:stretch>
        </p:blipFill>
        <p:spPr bwMode="auto">
          <a:xfrm>
            <a:off x="357159" y="1357305"/>
            <a:ext cx="285752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ветлана\Desktop\IMG_20190417_103917.jpg"/>
          <p:cNvPicPr/>
          <p:nvPr/>
        </p:nvPicPr>
        <p:blipFill>
          <a:blip r:embed="rId3" cstate="print"/>
          <a:srcRect t="14530" r="8284" b="23220"/>
          <a:stretch>
            <a:fillRect/>
          </a:stretch>
        </p:blipFill>
        <p:spPr bwMode="auto">
          <a:xfrm>
            <a:off x="5357818" y="3357568"/>
            <a:ext cx="256248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Светлана\Desktop\IMG_20190417_104128.jpg"/>
          <p:cNvPicPr/>
          <p:nvPr/>
        </p:nvPicPr>
        <p:blipFill>
          <a:blip r:embed="rId4" cstate="print"/>
          <a:srcRect t="9615" r="7002" b="18376"/>
          <a:stretch>
            <a:fillRect/>
          </a:stretch>
        </p:blipFill>
        <p:spPr bwMode="auto">
          <a:xfrm>
            <a:off x="857224" y="3286130"/>
            <a:ext cx="2928958" cy="140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Светлана\Desktop\IMG_20190417_104931.jpg"/>
          <p:cNvPicPr/>
          <p:nvPr/>
        </p:nvPicPr>
        <p:blipFill>
          <a:blip r:embed="rId5" cstate="print"/>
          <a:srcRect t="21581" b="16453"/>
          <a:stretch>
            <a:fillRect/>
          </a:stretch>
        </p:blipFill>
        <p:spPr bwMode="auto">
          <a:xfrm>
            <a:off x="3286117" y="1357304"/>
            <a:ext cx="2786081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Светлана\Desktop\IMG_20190417_103443.jpg"/>
          <p:cNvPicPr/>
          <p:nvPr/>
        </p:nvPicPr>
        <p:blipFill>
          <a:blip r:embed="rId6" cstate="print"/>
          <a:srcRect l="6093" t="8126" r="9965" b="6974"/>
          <a:stretch>
            <a:fillRect/>
          </a:stretch>
        </p:blipFill>
        <p:spPr bwMode="auto">
          <a:xfrm>
            <a:off x="6215074" y="1357304"/>
            <a:ext cx="258635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71472" y="2928940"/>
            <a:ext cx="2426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«Улицы нашего села»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357554" y="3000378"/>
            <a:ext cx="269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«Фермы СПК «</a:t>
            </a:r>
            <a:r>
              <a:rPr lang="ru-RU" dirty="0" err="1" smtClean="0"/>
              <a:t>Кинобол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072330" y="3000378"/>
            <a:ext cx="612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ФАП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42910" y="4643452"/>
            <a:ext cx="343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«Администрация СПК «</a:t>
            </a:r>
            <a:r>
              <a:rPr lang="ru-RU" dirty="0" err="1" smtClean="0"/>
              <a:t>Кинобол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357818" y="4643452"/>
            <a:ext cx="282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Отделение «Почта России»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0"/>
            <a:ext cx="6817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Край родной – частица родины большой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500048"/>
            <a:ext cx="592935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 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488" y="928676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Цикл экскурсий по родному селу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6" name="TextBox 15"/>
          <p:cNvSpPr txBox="1"/>
          <p:nvPr/>
        </p:nvSpPr>
        <p:spPr>
          <a:xfrm rot="10800000" flipV="1">
            <a:off x="428596" y="4211698"/>
            <a:ext cx="2426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«К школе»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072330" y="3000378"/>
            <a:ext cx="612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ФАП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857620" y="4181246"/>
            <a:ext cx="150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«К обелиску»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 rot="10800000" flipV="1">
            <a:off x="6500826" y="411945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«К дому культуры»</a:t>
            </a:r>
            <a:endParaRPr lang="ru-RU" dirty="0"/>
          </a:p>
        </p:txBody>
      </p:sp>
      <p:pic>
        <p:nvPicPr>
          <p:cNvPr id="15" name="Рисунок 14" descr="C:\Users\Светлана\Desktop\IMG_20190417_1026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6"/>
            <a:ext cx="250033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Светлана\Desktop\IMG_20190417_102015.jpg"/>
          <p:cNvPicPr/>
          <p:nvPr/>
        </p:nvPicPr>
        <p:blipFill>
          <a:blip r:embed="rId3" cstate="print"/>
          <a:srcRect l="10743" t="17308" r="11164" b="23558"/>
          <a:stretch>
            <a:fillRect/>
          </a:stretch>
        </p:blipFill>
        <p:spPr bwMode="auto">
          <a:xfrm>
            <a:off x="6429388" y="1285866"/>
            <a:ext cx="242889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Светлана\Desktop\IMG_20190417_102125.jpg"/>
          <p:cNvPicPr/>
          <p:nvPr/>
        </p:nvPicPr>
        <p:blipFill>
          <a:blip r:embed="rId4" cstate="print"/>
          <a:srcRect t="15812" b="13248"/>
          <a:stretch>
            <a:fillRect/>
          </a:stretch>
        </p:blipFill>
        <p:spPr bwMode="auto">
          <a:xfrm>
            <a:off x="3000364" y="1500180"/>
            <a:ext cx="336385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214296"/>
            <a:ext cx="6817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Край родной – частица родины большой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714362"/>
            <a:ext cx="607223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1472" y="4429138"/>
            <a:ext cx="79762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Гимн села. Оформление фотоальбомов «Дом, в котором я живу», «Улицы моего села»,</a:t>
            </a:r>
          </a:p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фотостенда «Село родное «Энтузиаст» вчера и сегодня»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 descr="IMG_20190412_085728.jpg"/>
          <p:cNvPicPr>
            <a:picLocks noChangeAspect="1"/>
          </p:cNvPicPr>
          <p:nvPr/>
        </p:nvPicPr>
        <p:blipFill>
          <a:blip r:embed="rId2" cstate="print"/>
          <a:srcRect t="11981"/>
          <a:stretch>
            <a:fillRect/>
          </a:stretch>
        </p:blipFill>
        <p:spPr>
          <a:xfrm>
            <a:off x="2357422" y="1214428"/>
            <a:ext cx="4827926" cy="3148910"/>
          </a:xfrm>
          <a:prstGeom prst="rect">
            <a:avLst/>
          </a:prstGeom>
        </p:spPr>
      </p:pic>
      <p:pic>
        <p:nvPicPr>
          <p:cNvPr id="11" name="Рисунок 10" descr="20190411_110446.jpg"/>
          <p:cNvPicPr>
            <a:picLocks noChangeAspect="1"/>
          </p:cNvPicPr>
          <p:nvPr/>
        </p:nvPicPr>
        <p:blipFill>
          <a:blip r:embed="rId3" cstate="print"/>
          <a:srcRect l="7023" t="4697" r="4494"/>
          <a:stretch>
            <a:fillRect/>
          </a:stretch>
        </p:blipFill>
        <p:spPr>
          <a:xfrm>
            <a:off x="7286644" y="1571618"/>
            <a:ext cx="1588577" cy="1023190"/>
          </a:xfrm>
          <a:prstGeom prst="rect">
            <a:avLst/>
          </a:prstGeom>
        </p:spPr>
      </p:pic>
      <p:pic>
        <p:nvPicPr>
          <p:cNvPr id="13" name="Рисунок 12" descr="20190411_1105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6644" y="2928940"/>
            <a:ext cx="1485266" cy="928694"/>
          </a:xfrm>
          <a:prstGeom prst="rect">
            <a:avLst/>
          </a:prstGeom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285866"/>
            <a:ext cx="1928826" cy="308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5918" y="0"/>
            <a:ext cx="68179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Край родной – частица родины большой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1604" y="428610"/>
            <a:ext cx="664373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участием родителей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86050" y="4589502"/>
            <a:ext cx="343491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Акция «Предметы старины далёкой»</a:t>
            </a: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20190411_1118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1031847"/>
            <a:ext cx="2286016" cy="3683025"/>
          </a:xfrm>
          <a:prstGeom prst="rect">
            <a:avLst/>
          </a:prstGeom>
        </p:spPr>
      </p:pic>
      <p:pic>
        <p:nvPicPr>
          <p:cNvPr id="6" name="Рисунок 5" descr="IMG_20190412_083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500312"/>
            <a:ext cx="2571768" cy="2048748"/>
          </a:xfrm>
          <a:prstGeom prst="rect">
            <a:avLst/>
          </a:prstGeom>
        </p:spPr>
      </p:pic>
      <p:pic>
        <p:nvPicPr>
          <p:cNvPr id="7" name="Рисунок 6" descr="20190411_1118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000114"/>
            <a:ext cx="2857520" cy="3643337"/>
          </a:xfrm>
          <a:prstGeom prst="rect">
            <a:avLst/>
          </a:prstGeom>
        </p:spPr>
      </p:pic>
      <p:pic>
        <p:nvPicPr>
          <p:cNvPr id="8" name="Рисунок 7" descr="20190411_1118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785801"/>
            <a:ext cx="3071802" cy="1643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1604" y="642924"/>
            <a:ext cx="664373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3042" y="142858"/>
            <a:ext cx="6817957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Край родной – частица родины большой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 descr="IMG_20190412_083320.jpg"/>
          <p:cNvPicPr>
            <a:picLocks noChangeAspect="1"/>
          </p:cNvPicPr>
          <p:nvPr/>
        </p:nvPicPr>
        <p:blipFill>
          <a:blip r:embed="rId2" cstate="print"/>
          <a:srcRect t="34725"/>
          <a:stretch>
            <a:fillRect/>
          </a:stretch>
        </p:blipFill>
        <p:spPr>
          <a:xfrm>
            <a:off x="4857752" y="1071552"/>
            <a:ext cx="3720963" cy="2214578"/>
          </a:xfrm>
          <a:prstGeom prst="rect">
            <a:avLst/>
          </a:prstGeom>
        </p:spPr>
      </p:pic>
      <p:pic>
        <p:nvPicPr>
          <p:cNvPr id="7" name="Рисунок 6" descr="20190411_110612.jpg"/>
          <p:cNvPicPr>
            <a:picLocks noChangeAspect="1"/>
          </p:cNvPicPr>
          <p:nvPr/>
        </p:nvPicPr>
        <p:blipFill>
          <a:blip r:embed="rId3" cstate="print"/>
          <a:srcRect b="9375"/>
          <a:stretch>
            <a:fillRect/>
          </a:stretch>
        </p:blipFill>
        <p:spPr>
          <a:xfrm>
            <a:off x="785786" y="1071552"/>
            <a:ext cx="3643338" cy="2071702"/>
          </a:xfrm>
          <a:prstGeom prst="rect">
            <a:avLst/>
          </a:prstGeom>
        </p:spPr>
      </p:pic>
      <p:pic>
        <p:nvPicPr>
          <p:cNvPr id="9" name="Рисунок 8" descr="20190411_1125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3071816"/>
            <a:ext cx="2693213" cy="18573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8596" y="3571882"/>
            <a:ext cx="235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Книги, альбомы о Юрьев – Польском,</a:t>
            </a:r>
          </a:p>
          <a:p>
            <a:pPr algn="ctr"/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достопримечательностях, </a:t>
            </a:r>
          </a:p>
          <a:p>
            <a:pPr algn="ctr"/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памятниках</a:t>
            </a:r>
            <a:endParaRPr lang="ru-RU" sz="1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7884" y="3357568"/>
            <a:ext cx="27831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Символика Владимирской области, </a:t>
            </a:r>
          </a:p>
          <a:p>
            <a:pPr algn="ctr"/>
            <a:r>
              <a:rPr lang="ru-RU" sz="1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г.Юрьев-Польский</a:t>
            </a:r>
            <a:endParaRPr lang="ru-RU" sz="1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868" y="0"/>
            <a:ext cx="24043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- россиянин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428610"/>
            <a:ext cx="607223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</a:t>
            </a:r>
            <a:endParaRPr lang="ru-RU" sz="14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1142990"/>
            <a:ext cx="2071702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беседы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«Наша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одина-Россия»,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осква-столица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оссии»,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«Государственный флаг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РФ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осударственный гимн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оссии.</a:t>
            </a:r>
            <a:r>
              <a:rPr kumimoji="0" lang="ru-RU" sz="1100" b="1" i="0" u="none" strike="noStrike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осударственный герб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оссии</a:t>
            </a:r>
            <a:r>
              <a:rPr kumimoji="0" lang="ru-RU" sz="11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дидактическая игра 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« Узнай наш герб», 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гра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– путешествие «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осква – столица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оссии».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просмотр презентации 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«Славится </a:t>
            </a:r>
            <a:r>
              <a:rPr lang="ru-RU" sz="11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оссия чудо – мастерами».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рассматривание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предметов народно-прикладного искусства.</a:t>
            </a:r>
            <a:endParaRPr kumimoji="0" lang="ru-RU" sz="1100" b="1" i="0" u="none" strike="noStrike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игры с матрешками</a:t>
            </a:r>
            <a:r>
              <a:rPr kumimoji="0" lang="ru-RU" sz="11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слушание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русских народных мелодий.</a:t>
            </a:r>
            <a:endParaRPr kumimoji="0" lang="ru-RU" sz="1100" b="1" i="0" u="none" strike="noStrike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нод</a:t>
            </a:r>
            <a:r>
              <a:rPr kumimoji="0" lang="ru-RU" sz="1100" b="1" i="0" u="none" strike="noStrike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«В гости к самовару», «В гости к нам пришли матрёшки»</a:t>
            </a:r>
            <a:endParaRPr kumimoji="0" lang="ru-RU" sz="11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928676"/>
            <a:ext cx="3214710" cy="3929090"/>
          </a:xfrm>
          <a:prstGeom prst="rect">
            <a:avLst/>
          </a:prstGeom>
        </p:spPr>
      </p:pic>
      <p:pic>
        <p:nvPicPr>
          <p:cNvPr id="8" name="Рисунок 7" descr="MyColl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928676"/>
            <a:ext cx="3286148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357290" y="571486"/>
          <a:ext cx="7572428" cy="4434902"/>
        </p:xfrm>
        <a:graphic>
          <a:graphicData uri="http://schemas.openxmlformats.org/drawingml/2006/table">
            <a:tbl>
              <a:tblPr/>
              <a:tblGrid>
                <a:gridCol w="7572428"/>
              </a:tblGrid>
              <a:tr h="320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solidFill>
                            <a:srgbClr val="2B0BB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Содержание </a:t>
                      </a:r>
                      <a:r>
                        <a:rPr lang="ru-RU" sz="2000" i="1" dirty="0" smtClean="0">
                          <a:solidFill>
                            <a:srgbClr val="2B0BB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деятельности по направлению:</a:t>
                      </a:r>
                      <a:endParaRPr lang="ru-RU" sz="2000" i="1" dirty="0">
                        <a:solidFill>
                          <a:srgbClr val="2B0BB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1087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1.Реализация </a:t>
                      </a:r>
                      <a:r>
                        <a:rPr lang="ru-RU" sz="2000" b="1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проекта </a:t>
                      </a:r>
                      <a:r>
                        <a:rPr lang="ru-RU" sz="20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«Я</a:t>
                      </a:r>
                      <a:r>
                        <a:rPr lang="ru-RU" sz="2000" b="1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и Родина моя»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2.Совершенствование </a:t>
                      </a:r>
                      <a:r>
                        <a:rPr lang="ru-RU" sz="2000" b="1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предметно-развивающей среды ДОУ, способствующей формированию нравственно-патриотических чувств воспитанников</a:t>
                      </a:r>
                      <a:r>
                        <a:rPr lang="ru-RU" sz="20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3.Открытие </a:t>
                      </a:r>
                      <a:r>
                        <a:rPr lang="ru-RU" sz="2000" b="1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мини-музея </a:t>
                      </a:r>
                      <a:r>
                        <a:rPr lang="ru-RU" sz="20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«Я</a:t>
                      </a:r>
                      <a:r>
                        <a:rPr lang="ru-RU" sz="2000" b="1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/>
                          <a:ea typeface="Times New Roman"/>
                          <a:cs typeface="Times New Roman"/>
                        </a:rPr>
                        <a:t> и Родина моя»</a:t>
                      </a:r>
                      <a:endParaRPr lang="ru-RU" sz="20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868" y="0"/>
            <a:ext cx="24043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- россиянин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428610"/>
            <a:ext cx="607223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</a:t>
            </a:r>
            <a:endParaRPr lang="ru-RU" sz="14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ш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1" y="1000114"/>
            <a:ext cx="5000660" cy="3786214"/>
          </a:xfrm>
          <a:prstGeom prst="rect">
            <a:avLst/>
          </a:prstGeom>
        </p:spPr>
      </p:pic>
      <p:pic>
        <p:nvPicPr>
          <p:cNvPr id="9" name="Рисунок 8" descr="WP_20160311_10_47_50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142990"/>
            <a:ext cx="3500462" cy="3500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72198" y="4619759"/>
            <a:ext cx="2571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2B0BB5"/>
                </a:solidFill>
              </a:rPr>
              <a:t>«Широкая Масленица»</a:t>
            </a:r>
            <a:endParaRPr lang="ru-RU" sz="1400" dirty="0">
              <a:solidFill>
                <a:srgbClr val="2B0BB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14678" y="0"/>
            <a:ext cx="24043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- россиянин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3042" y="428610"/>
            <a:ext cx="607223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</a:t>
            </a:r>
            <a:endParaRPr lang="ru-RU" sz="1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85918" y="2714626"/>
            <a:ext cx="500066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Настольные дидактические игры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20190411_110810.jpg"/>
          <p:cNvPicPr>
            <a:picLocks noChangeAspect="1"/>
          </p:cNvPicPr>
          <p:nvPr/>
        </p:nvPicPr>
        <p:blipFill>
          <a:blip r:embed="rId2" cstate="print"/>
          <a:srcRect l="34211"/>
          <a:stretch>
            <a:fillRect/>
          </a:stretch>
        </p:blipFill>
        <p:spPr>
          <a:xfrm>
            <a:off x="428596" y="1000114"/>
            <a:ext cx="2143140" cy="1633098"/>
          </a:xfrm>
          <a:prstGeom prst="rect">
            <a:avLst/>
          </a:prstGeom>
        </p:spPr>
      </p:pic>
      <p:pic>
        <p:nvPicPr>
          <p:cNvPr id="6" name="Рисунок 5" descr="20190411_110818.jpg"/>
          <p:cNvPicPr>
            <a:picLocks noChangeAspect="1"/>
          </p:cNvPicPr>
          <p:nvPr/>
        </p:nvPicPr>
        <p:blipFill>
          <a:blip r:embed="rId3" cstate="print"/>
          <a:srcRect l="28572"/>
          <a:stretch>
            <a:fillRect/>
          </a:stretch>
        </p:blipFill>
        <p:spPr>
          <a:xfrm>
            <a:off x="3214678" y="928676"/>
            <a:ext cx="2354148" cy="1714512"/>
          </a:xfrm>
          <a:prstGeom prst="rect">
            <a:avLst/>
          </a:prstGeom>
        </p:spPr>
      </p:pic>
      <p:pic>
        <p:nvPicPr>
          <p:cNvPr id="7" name="Рисунок 6" descr="20190411_110827.jpg"/>
          <p:cNvPicPr>
            <a:picLocks noChangeAspect="1"/>
          </p:cNvPicPr>
          <p:nvPr/>
        </p:nvPicPr>
        <p:blipFill>
          <a:blip r:embed="rId4" cstate="print"/>
          <a:srcRect l="12472" r="10205"/>
          <a:stretch>
            <a:fillRect/>
          </a:stretch>
        </p:blipFill>
        <p:spPr>
          <a:xfrm>
            <a:off x="6143636" y="928676"/>
            <a:ext cx="2214578" cy="1715803"/>
          </a:xfrm>
          <a:prstGeom prst="rect">
            <a:avLst/>
          </a:prstGeom>
        </p:spPr>
      </p:pic>
      <p:pic>
        <p:nvPicPr>
          <p:cNvPr id="8" name="Рисунок 7" descr="20190411_1108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2264" y="2857502"/>
            <a:ext cx="1572006" cy="2071702"/>
          </a:xfrm>
          <a:prstGeom prst="rect">
            <a:avLst/>
          </a:prstGeom>
        </p:spPr>
      </p:pic>
      <p:pic>
        <p:nvPicPr>
          <p:cNvPr id="9" name="Рисунок 8" descr="20190411_1108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3143254"/>
            <a:ext cx="2642196" cy="1672062"/>
          </a:xfrm>
          <a:prstGeom prst="rect">
            <a:avLst/>
          </a:prstGeom>
        </p:spPr>
      </p:pic>
      <p:pic>
        <p:nvPicPr>
          <p:cNvPr id="10" name="Рисунок 9" descr="IMG_20190416_1329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3071816"/>
            <a:ext cx="2786082" cy="1829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7554" y="0"/>
            <a:ext cx="24043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- россиянин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1604" y="500048"/>
            <a:ext cx="607223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</a:t>
            </a:r>
            <a:endParaRPr lang="ru-RU" sz="14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4357700"/>
            <a:ext cx="799725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Создание альбомов и раскрасок о народных играх, символах, традициях, промыслах </a:t>
            </a:r>
            <a:endParaRPr lang="ru-RU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20190411_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357304"/>
            <a:ext cx="1935006" cy="2776781"/>
          </a:xfrm>
          <a:prstGeom prst="rect">
            <a:avLst/>
          </a:prstGeom>
        </p:spPr>
      </p:pic>
      <p:pic>
        <p:nvPicPr>
          <p:cNvPr id="7" name="Рисунок 6" descr="20190411_1122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1214428"/>
            <a:ext cx="2857365" cy="3071816"/>
          </a:xfrm>
          <a:prstGeom prst="rect">
            <a:avLst/>
          </a:prstGeom>
        </p:spPr>
      </p:pic>
      <p:pic>
        <p:nvPicPr>
          <p:cNvPr id="8" name="Рисунок 7" descr="20190411_1128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1643056"/>
            <a:ext cx="2928143" cy="2428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57818" y="0"/>
            <a:ext cx="24043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- россиянин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3438" y="428610"/>
            <a:ext cx="371477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 с детьми</a:t>
            </a:r>
            <a:endParaRPr lang="ru-RU" sz="12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86050" y="4589502"/>
            <a:ext cx="18473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20190411_111356.jpg"/>
          <p:cNvPicPr>
            <a:picLocks noChangeAspect="1"/>
          </p:cNvPicPr>
          <p:nvPr/>
        </p:nvPicPr>
        <p:blipFill>
          <a:blip r:embed="rId2" cstate="print"/>
          <a:srcRect t="19444" b="2777"/>
          <a:stretch>
            <a:fillRect/>
          </a:stretch>
        </p:blipFill>
        <p:spPr>
          <a:xfrm>
            <a:off x="285720" y="214296"/>
            <a:ext cx="3429024" cy="4643470"/>
          </a:xfrm>
          <a:prstGeom prst="rect">
            <a:avLst/>
          </a:prstGeom>
        </p:spPr>
      </p:pic>
      <p:pic>
        <p:nvPicPr>
          <p:cNvPr id="7" name="Рисунок 6" descr="20190411_1114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785800"/>
            <a:ext cx="4572032" cy="3214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6183" y="4071948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Выставка  альбомов и дидактических пособий «Город Мастеров» (художественная роспись)</a:t>
            </a:r>
          </a:p>
          <a:p>
            <a:pPr>
              <a:buFontTx/>
              <a:buChar char="-"/>
            </a:pP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Выставка деревянной посуды и предметов быта.  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3504" y="0"/>
            <a:ext cx="24043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- россиянин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868" y="500048"/>
            <a:ext cx="492922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Продукты проектной деятельности</a:t>
            </a:r>
            <a:endParaRPr lang="ru-RU" sz="14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86050" y="4589502"/>
            <a:ext cx="18473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6183" y="4071948"/>
            <a:ext cx="492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Оформление стенда «государственная символика» и  использование  кукол  в традиционных национальных русских  костюмах в образовательной деятельности</a:t>
            </a:r>
          </a:p>
          <a:p>
            <a:pPr>
              <a:buFontTx/>
              <a:buChar char="-"/>
            </a:pPr>
            <a:endParaRPr lang="ru-RU" sz="1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Рисунок 10" descr="IMG_20190416_140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6"/>
            <a:ext cx="3143272" cy="4643470"/>
          </a:xfrm>
          <a:prstGeom prst="rect">
            <a:avLst/>
          </a:prstGeom>
        </p:spPr>
      </p:pic>
      <p:pic>
        <p:nvPicPr>
          <p:cNvPr id="12" name="Рисунок 11" descr="IMG_20190416_1359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785800"/>
            <a:ext cx="5214974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786050" y="4589502"/>
            <a:ext cx="18473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71802" y="214296"/>
            <a:ext cx="344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endParaRPr lang="ru-RU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000100" y="571486"/>
          <a:ext cx="7715304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Светлана\Desktop\IMG_20190417_1205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00048"/>
            <a:ext cx="728667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00364" y="214296"/>
            <a:ext cx="391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0BB5"/>
                </a:solidFill>
              </a:rPr>
              <a:t>Мини-музей «Я и Родина моя»</a:t>
            </a:r>
            <a:endParaRPr lang="ru-RU" b="1" dirty="0">
              <a:solidFill>
                <a:srgbClr val="2B0BB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90412_0843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6"/>
            <a:ext cx="4071966" cy="2071702"/>
          </a:xfrm>
          <a:prstGeom prst="rect">
            <a:avLst/>
          </a:prstGeom>
        </p:spPr>
      </p:pic>
      <p:pic>
        <p:nvPicPr>
          <p:cNvPr id="6" name="Рисунок 5" descr="IMG-20190321-WA0009.jpg"/>
          <p:cNvPicPr>
            <a:picLocks noChangeAspect="1"/>
          </p:cNvPicPr>
          <p:nvPr/>
        </p:nvPicPr>
        <p:blipFill>
          <a:blip r:embed="rId3"/>
          <a:srcRect l="14583"/>
          <a:stretch>
            <a:fillRect/>
          </a:stretch>
        </p:blipFill>
        <p:spPr>
          <a:xfrm>
            <a:off x="214282" y="2428874"/>
            <a:ext cx="3571900" cy="2500312"/>
          </a:xfrm>
          <a:prstGeom prst="rect">
            <a:avLst/>
          </a:prstGeom>
        </p:spPr>
      </p:pic>
      <p:pic>
        <p:nvPicPr>
          <p:cNvPr id="7" name="Рисунок 6" descr="IMG_20190416_143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14296"/>
            <a:ext cx="4214842" cy="2071702"/>
          </a:xfrm>
          <a:prstGeom prst="rect">
            <a:avLst/>
          </a:prstGeom>
        </p:spPr>
      </p:pic>
      <p:pic>
        <p:nvPicPr>
          <p:cNvPr id="8" name="Рисунок 7" descr="IMG_20190416_1438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2428874"/>
            <a:ext cx="3667126" cy="2500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0800000" flipV="1">
            <a:off x="3786182" y="3985544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2B0BB5"/>
                </a:solidFill>
              </a:rPr>
              <a:t>Экспозици</a:t>
            </a:r>
            <a:r>
              <a:rPr lang="ru-RU" sz="2000" b="1" dirty="0" smtClean="0">
                <a:solidFill>
                  <a:srgbClr val="2B0BB5"/>
                </a:solidFill>
              </a:rPr>
              <a:t> мини-музея</a:t>
            </a:r>
            <a:endParaRPr lang="ru-RU" sz="2000" b="1" dirty="0">
              <a:solidFill>
                <a:srgbClr val="2B0BB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428860" y="428610"/>
            <a:ext cx="621510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7375E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Осуществление комплексного подхода к воспитанию в духе патриотизма, приобщение дошкольников к истории и культуре родного края, местным достопримечательностям, воспитание любви и привязанности к Родине.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17375E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714362"/>
            <a:ext cx="5760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ЦЕЛЬ</a:t>
            </a:r>
            <a:endParaRPr lang="ru-RU" sz="4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143108" y="785800"/>
            <a:ext cx="6500858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Воспитание у ребенка любви и привязанности к своей семье, дому, детскому саду, улице, родной деревне, стране.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Формирование бережного отношения к родной природе и всему живому.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Сформировать элементы гражданственности и патриотизма у дошкольников путём расширения представлений и знаний о родной земле, стране, об истории родного края, его достопримечательностях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- Развитие интереса к русским традициям, обычаям и промыслам.</a:t>
            </a:r>
            <a:endParaRPr lang="ru-RU" sz="26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7290" y="857238"/>
            <a:ext cx="57606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ЗАДАЧИ</a:t>
            </a:r>
            <a:endParaRPr lang="ru-RU" sz="4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571486"/>
            <a:ext cx="576064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ПРОБЛЕМА</a:t>
            </a:r>
            <a:endParaRPr lang="ru-RU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3108" y="571486"/>
            <a:ext cx="64294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Родители и дети  имеют недостаточно  знаний о своём крае,  не уделяют внимание данной проблеме, считая ее неважной. Но не имея достаточного количества знаний, трудно сформировать уважительное отношение к Родине.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7422" y="357172"/>
            <a:ext cx="5192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Этапы реализации проекта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58" y="1428742"/>
            <a:ext cx="2428892" cy="34290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Подготовительный</a:t>
            </a:r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14678" y="1142990"/>
            <a:ext cx="2571768" cy="35719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Практический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86512" y="1428742"/>
            <a:ext cx="2428892" cy="34290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Заключительный</a:t>
            </a:r>
          </a:p>
          <a:p>
            <a:pPr algn="ctr"/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Повторное анкетирование родителей.</a:t>
            </a:r>
          </a:p>
          <a:p>
            <a:pPr lvl="0"/>
            <a:endParaRPr lang="ru-RU" sz="1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Открытие  мини – музея «Я и Родина моя».</a:t>
            </a:r>
            <a:endPara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714612" y="2500312"/>
            <a:ext cx="500066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5786446" y="2571750"/>
            <a:ext cx="500066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500034" y="1857370"/>
            <a:ext cx="214314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219075" algn="l"/>
                <a:tab pos="333375" algn="l"/>
                <a:tab pos="89535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Разработка и утверждение проекта по гражданско-патриотическому воспитанию.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219075" algn="l"/>
                <a:tab pos="333375" algn="l"/>
                <a:tab pos="89535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Подготовка условий создания системы патриотического воспитания.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219075" algn="l"/>
                <a:tab pos="333375" algn="l"/>
                <a:tab pos="89535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Анкетирование родителей.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357554" y="1857370"/>
            <a:ext cx="235745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219075" algn="l"/>
                <a:tab pos="333375" algn="l"/>
                <a:tab pos="895350" algn="l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Реализация проекта «Я и Родина моя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». Совершенствование предметно – развивающей среды ДОУ, способствующей формированию нравственно – патриотических чувств воспитанников.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219075" algn="l"/>
                <a:tab pos="333375" algn="l"/>
                <a:tab pos="89535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219075" algn="l"/>
                <a:tab pos="333375" algn="l"/>
                <a:tab pos="89535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00298" y="428610"/>
            <a:ext cx="45674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ПОДГОТОВИТЕЛЬНЫЙ ЭТАП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1000100" y="1571618"/>
            <a:ext cx="2000264" cy="321471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8"/>
            <a:ext cx="200026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Стрелка вниз 12"/>
          <p:cNvSpPr/>
          <p:nvPr/>
        </p:nvSpPr>
        <p:spPr>
          <a:xfrm rot="1908355">
            <a:off x="2682060" y="966433"/>
            <a:ext cx="285752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трелка вниз 13"/>
          <p:cNvSpPr/>
          <p:nvPr/>
        </p:nvSpPr>
        <p:spPr>
          <a:xfrm rot="19896987">
            <a:off x="6602509" y="966537"/>
            <a:ext cx="285752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3643306" y="1500180"/>
          <a:ext cx="507209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5918" y="785800"/>
            <a:ext cx="5429288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Система  и последовательность работы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1472" y="1285866"/>
            <a:ext cx="1571636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600" b="1" dirty="0" smtClean="0">
                <a:solidFill>
                  <a:srgbClr val="2B0BB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«Я и моя семья»</a:t>
            </a:r>
            <a:endParaRPr lang="ru-RU" sz="1600" dirty="0">
              <a:solidFill>
                <a:srgbClr val="2B0BB5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43174" y="1285866"/>
            <a:ext cx="1571636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600" b="1" dirty="0" smtClean="0">
                <a:solidFill>
                  <a:srgbClr val="2B0BB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«Мой детский сад»</a:t>
            </a:r>
            <a:endParaRPr lang="ru-RU" sz="1600" dirty="0">
              <a:solidFill>
                <a:srgbClr val="2B0BB5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57752" y="1285866"/>
            <a:ext cx="1714512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600" b="1" dirty="0" smtClean="0">
                <a:solidFill>
                  <a:srgbClr val="2B0BB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«Край родной – частица Родины большой»</a:t>
            </a:r>
            <a:endParaRPr lang="ru-RU" sz="1600" dirty="0">
              <a:solidFill>
                <a:srgbClr val="2B0BB5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72330" y="1285866"/>
            <a:ext cx="1571636" cy="91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600" b="1" dirty="0" smtClean="0">
                <a:solidFill>
                  <a:srgbClr val="2B0BB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«Я - россиянин»</a:t>
            </a:r>
            <a:endParaRPr lang="ru-RU" sz="1600" dirty="0">
              <a:solidFill>
                <a:srgbClr val="2B0BB5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214546" y="1643056"/>
            <a:ext cx="357190" cy="1428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4357686" y="1643056"/>
            <a:ext cx="357190" cy="1428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6643702" y="1643056"/>
            <a:ext cx="357190" cy="14287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2910" y="2643188"/>
            <a:ext cx="1500198" cy="21431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Семья, семейные традиции, родословная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14612" y="2643188"/>
            <a:ext cx="1500198" cy="21431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Моя группа, мои друзья. Профессии и труд людей работающих в детском саду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929190" y="2643188"/>
            <a:ext cx="1714512" cy="21431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Улицы посёлка, достопримеча-тельности, природа и животные родного края, профессии родителей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215206" y="2643188"/>
            <a:ext cx="1500198" cy="21431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Символика   (флаг. герб, гимн), национальные символы, история, культура, обычаи, праздники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1285852" y="2214560"/>
            <a:ext cx="214314" cy="42862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3357554" y="2214560"/>
            <a:ext cx="214314" cy="42862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низ 17"/>
          <p:cNvSpPr/>
          <p:nvPr/>
        </p:nvSpPr>
        <p:spPr>
          <a:xfrm>
            <a:off x="5643570" y="2214560"/>
            <a:ext cx="214314" cy="42862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7858148" y="2214560"/>
            <a:ext cx="214314" cy="42862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857488" y="285734"/>
            <a:ext cx="3508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практический ЭТАП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1134</Words>
  <PresentationFormat>Экран (16:9)</PresentationFormat>
  <Paragraphs>176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Светлана</cp:lastModifiedBy>
  <cp:revision>100</cp:revision>
  <dcterms:created xsi:type="dcterms:W3CDTF">2016-05-11T16:01:46Z</dcterms:created>
  <dcterms:modified xsi:type="dcterms:W3CDTF">2019-04-17T09:40:51Z</dcterms:modified>
</cp:coreProperties>
</file>