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66" r:id="rId6"/>
    <p:sldId id="259" r:id="rId7"/>
    <p:sldId id="263" r:id="rId8"/>
    <p:sldId id="260" r:id="rId9"/>
    <p:sldId id="273" r:id="rId10"/>
    <p:sldId id="264" r:id="rId11"/>
    <p:sldId id="267" r:id="rId12"/>
    <p:sldId id="269" r:id="rId13"/>
    <p:sldId id="268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6B88-A003-4A39-BAFA-D1CF65711DEC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672D-7DD4-404D-99E7-A812AEA69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202D-112C-49F8-BB58-76286E0BFFEA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275B-C411-4743-8B1E-595FE06DD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FF733-CA52-4940-A134-E2F95C5A5A19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6A5E-AD1E-4266-97CA-C05C7973E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2858A-9583-4BB6-8D85-5078C44899FB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E0F7-32F5-4F69-BDBE-96F5D9332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DD99-9BD7-41FD-8EDD-4E10FE9ACEEC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62A1-6E39-45B3-957D-ADE9D9512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FCF3C0-83E7-42D2-8703-CD165B827E18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C1FA70-9163-41AF-B009-8128CC3AE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4509120"/>
            <a:ext cx="4752975" cy="12233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младшая  группа 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МБДОУ детский сад №22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48478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</a:rPr>
              <a:t>Предметно-развивающая среда              в детском </a:t>
            </a: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</a:rPr>
              <a:t>саду 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6067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Образовательная область «Речевое развитие»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rgbClr val="0070C0"/>
                </a:solidFill>
              </a:rPr>
              <a:t>Центр «Мир книги» </a:t>
            </a:r>
            <a:r>
              <a:rPr lang="ru-RU" sz="1600" b="1" dirty="0" smtClean="0">
                <a:solidFill>
                  <a:srgbClr val="2D2DB9"/>
                </a:solidFill>
              </a:rPr>
              <a:t> </a:t>
            </a:r>
            <a:r>
              <a:rPr lang="ru-RU" sz="1600" dirty="0" smtClean="0">
                <a:solidFill>
                  <a:srgbClr val="2D2DB9"/>
                </a:solidFill>
              </a:rPr>
              <a:t>играет существенную роль в формировании у детей интереса и любви к художественной литературе. В этом уголке ребенок имеет возможность самостоятельно, по своему вкусу выбрать книгу и спокойно рассмотреть ее с яркими иллюстрациями. </a:t>
            </a:r>
            <a:endParaRPr lang="ru-RU" sz="1600" dirty="0"/>
          </a:p>
        </p:txBody>
      </p:sp>
      <p:pic>
        <p:nvPicPr>
          <p:cNvPr id="4" name="Рисунок 3" descr="DSC00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772816"/>
            <a:ext cx="3651870" cy="486916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2553380"/>
            <a:ext cx="3240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за чудо эти книжки!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Очень любят их детишки!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Регулярно все читают,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Много знаний получают!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Образовательная область «Познавательное развитие»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6470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rgbClr val="0070C0"/>
                </a:solidFill>
              </a:rPr>
              <a:t>Центр «Природы»</a:t>
            </a:r>
            <a:r>
              <a:rPr lang="ru-RU" sz="1600" b="1" dirty="0" smtClean="0">
                <a:solidFill>
                  <a:srgbClr val="0070C0"/>
                </a:solidFill>
              </a:rPr>
              <a:t> </a:t>
            </a:r>
            <a:r>
              <a:rPr lang="ru-RU" sz="1600" dirty="0" smtClean="0">
                <a:solidFill>
                  <a:srgbClr val="0070C0"/>
                </a:solidFill>
              </a:rPr>
              <a:t>включает в себя экологическую деятельность. В данном уголке содержатся различные виды комнатных растений, на которых удобно демонстрировать видоизменения частей растения, инструменты по уходу за этими растениями: палочки для рыхления, пульверизатор, лейки и др. Макеты, отображающие время года, иллюстрации, литература экологического содержания.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DSC00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5112568" cy="3834426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652120" y="2636912"/>
            <a:ext cx="30243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нас почти, что зимний сад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природном уголке.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Здесь потрудиться каждый рад,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Помочь рука к руке!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/>
          <a:lstStyle/>
          <a:p>
            <a:pPr algn="l"/>
            <a:r>
              <a:rPr lang="ru-RU" sz="1600" b="1" i="1" u="sng" kern="0" dirty="0" smtClean="0">
                <a:solidFill>
                  <a:srgbClr val="2D2DB9"/>
                </a:solidFill>
              </a:rPr>
              <a:t>Центр «Дидактических игр» (игротека)</a:t>
            </a:r>
            <a:br>
              <a:rPr lang="ru-RU" sz="1600" b="1" i="1" u="sng" kern="0" dirty="0" smtClean="0">
                <a:solidFill>
                  <a:srgbClr val="2D2DB9"/>
                </a:solidFill>
              </a:rPr>
            </a:br>
            <a:r>
              <a:rPr lang="ru-RU" sz="1600" kern="0" dirty="0" smtClean="0">
                <a:solidFill>
                  <a:srgbClr val="0070C0"/>
                </a:solidFill>
              </a:rPr>
              <a:t>Центр содержит: пирамидки, настольные печатные игры, игры – шнуровки, кубы – вкладыши, пазлы, матрёшки, мозаики, </a:t>
            </a:r>
            <a:r>
              <a:rPr lang="ru-RU" sz="1600" dirty="0" smtClean="0">
                <a:solidFill>
                  <a:srgbClr val="0070C0"/>
                </a:solidFill>
              </a:rPr>
              <a:t>дидактические кубики, игры нестандартное оборудование (прищепки, контейнеры с сыпучими материалами).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59832" y="4602033"/>
            <a:ext cx="30243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Хороши у нас игрушки-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Куклы, мишки, погремушки.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Поиграем и потом,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 на место уберем.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00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888432" cy="2916324"/>
          </a:xfrm>
          <a:prstGeom prst="rect">
            <a:avLst/>
          </a:prstGeom>
        </p:spPr>
      </p:pic>
      <p:pic>
        <p:nvPicPr>
          <p:cNvPr id="5" name="Рисунок 4" descr="DSC00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3792421" cy="2844316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928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2D2DB9"/>
                </a:solidFill>
              </a:rPr>
              <a:t>«Строительный» (конструктивный) центр</a:t>
            </a:r>
            <a:endParaRPr lang="ru-RU" b="1" i="1" u="sng" dirty="0" smtClean="0">
              <a:solidFill>
                <a:schemeClr val="accent2"/>
              </a:solidFill>
            </a:endParaRPr>
          </a:p>
          <a:p>
            <a:r>
              <a:rPr lang="ru-RU" sz="1600" i="1" dirty="0" smtClean="0">
                <a:solidFill>
                  <a:srgbClr val="0070C0"/>
                </a:solidFill>
              </a:rPr>
              <a:t>Центр содержит крупный строительный материал, конструктор «</a:t>
            </a:r>
            <a:r>
              <a:rPr lang="ru-RU" sz="1600" i="1" dirty="0" err="1" smtClean="0">
                <a:solidFill>
                  <a:srgbClr val="0070C0"/>
                </a:solidFill>
              </a:rPr>
              <a:t>Лего</a:t>
            </a:r>
            <a:r>
              <a:rPr lang="ru-RU" sz="1600" i="1" dirty="0" smtClean="0">
                <a:solidFill>
                  <a:srgbClr val="0070C0"/>
                </a:solidFill>
              </a:rPr>
              <a:t>», машинки разного назначения и размеров, набор солдатиков, столик по ПДД.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DSC00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960440" cy="2970330"/>
          </a:xfrm>
          <a:prstGeom prst="rect">
            <a:avLst/>
          </a:prstGeom>
        </p:spPr>
      </p:pic>
      <p:pic>
        <p:nvPicPr>
          <p:cNvPr id="4" name="Рисунок 3" descr="DSC00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1499" y="1259378"/>
            <a:ext cx="4044957" cy="3033718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31640" y="4519573"/>
            <a:ext cx="28083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Раз, два, три — сложу детали,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Чтоб они машиной стали.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 конструктора такого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ни сделай — все толково!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44008" y="4530026"/>
            <a:ext cx="31683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 безопасности в пути,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улице и дома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Мы будем, знаю, говорить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Сегодня в группе снова.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0100"/>
            <a:ext cx="3145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!!!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algn="l"/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Образовательная область «Физическое развитие»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1" u="sng" dirty="0" smtClean="0">
                <a:solidFill>
                  <a:srgbClr val="0070C0"/>
                </a:solidFill>
              </a:rPr>
              <a:t>Центр «Физкультурный уголок».</a:t>
            </a:r>
            <a:r>
              <a:rPr lang="ru-RU" sz="1600" b="1" dirty="0" smtClean="0">
                <a:solidFill>
                  <a:srgbClr val="0070C0"/>
                </a:solidFill>
              </a:rPr>
              <a:t/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Центр содержит спортивный инвентарь: мячи разных размеров, кегли, </a:t>
            </a:r>
            <a:r>
              <a:rPr lang="ru-RU" sz="1600" dirty="0" err="1" smtClean="0">
                <a:solidFill>
                  <a:srgbClr val="0070C0"/>
                </a:solidFill>
              </a:rPr>
              <a:t>кольцеброс</a:t>
            </a:r>
            <a:r>
              <a:rPr lang="ru-RU" sz="1600" dirty="0" smtClean="0">
                <a:solidFill>
                  <a:srgbClr val="0070C0"/>
                </a:solidFill>
              </a:rPr>
              <a:t>, обручи, пособие для развития меткости «Зайчик».</a:t>
            </a:r>
            <a:r>
              <a:rPr lang="ru-RU" sz="1600" b="1" dirty="0" smtClean="0">
                <a:solidFill>
                  <a:srgbClr val="0070C0"/>
                </a:solidFill>
              </a:rPr>
              <a:t/>
            </a:r>
            <a:br>
              <a:rPr lang="ru-RU" sz="1600" b="1" dirty="0" smtClean="0">
                <a:solidFill>
                  <a:srgbClr val="0070C0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DSC00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4536504" cy="3402378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987824" y="4962074"/>
            <a:ext cx="31683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Если день начать с зарядки,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Значит, будет всё в порядке.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Нам пилюли и микстуру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Заменяют физкультура!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6004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Образовательная область «Социально – коммуникативное развитие»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5"/>
            <a:ext cx="8229600" cy="2304256"/>
          </a:xfrm>
        </p:spPr>
        <p:txBody>
          <a:bodyPr/>
          <a:lstStyle/>
          <a:p>
            <a:pPr marL="0" indent="0">
              <a:buNone/>
            </a:pPr>
            <a:r>
              <a:rPr lang="ru-RU" sz="1800" b="1" kern="0" dirty="0" smtClean="0">
                <a:solidFill>
                  <a:srgbClr val="3333CC"/>
                </a:solidFill>
                <a:latin typeface="Arial"/>
              </a:rPr>
              <a:t>Игра - основной вид деятельности наших малышей. Яркий, насыщенный игровой центр создает условия для творческой деятельности детей, развивает фантазию, формирует игровые навыки и умения, воспитывает дружеское взаимоотношение между детьми.</a:t>
            </a:r>
            <a:br>
              <a:rPr lang="ru-RU" sz="1800" b="1" kern="0" dirty="0" smtClean="0">
                <a:solidFill>
                  <a:srgbClr val="3333CC"/>
                </a:solidFill>
                <a:latin typeface="Arial"/>
              </a:rPr>
            </a:br>
            <a:r>
              <a:rPr lang="ru-RU" sz="1800" b="1" kern="0" dirty="0" smtClean="0">
                <a:solidFill>
                  <a:srgbClr val="3333CC"/>
                </a:solidFill>
                <a:latin typeface="Arial"/>
              </a:rPr>
              <a:t>В свободном доступе для детей находятся атрибуты для зарождающихся в этом возрасте сюжетно- ролевых игр:</a:t>
            </a:r>
            <a:endParaRPr lang="ru-RU" dirty="0"/>
          </a:p>
        </p:txBody>
      </p:sp>
      <p:pic>
        <p:nvPicPr>
          <p:cNvPr id="4" name="Рисунок 3" descr="DSC00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24944"/>
            <a:ext cx="4211960" cy="31589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6093296"/>
            <a:ext cx="1181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«Семья»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995936" cy="29969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4437112"/>
            <a:ext cx="1587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«Больница»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00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052736"/>
            <a:ext cx="3202706" cy="30963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12160" y="4365104"/>
            <a:ext cx="2246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«Уголок ряженья»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63888" y="4674042"/>
            <a:ext cx="30963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нашей группе все актеры,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Кукловоды и танцоры.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Каждый день и каждый час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Мы хотим играть для Вас!!!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680520"/>
          </a:xfrm>
        </p:spPr>
        <p:txBody>
          <a:bodyPr/>
          <a:lstStyle/>
          <a:p>
            <a:pPr lvl="0" defTabSz="457200" hangingPunct="0">
              <a:lnSpc>
                <a:spcPct val="93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charset="0"/>
              </a:rPr>
              <a:t>Дошкольный возраст - это то время, когда закладывается фундамент всей жизни человека. И если уделять внимание предметно-развивающей среде ребёнка, его сенсорной восприимчивости окружающего мира, это будет способствовать становлению гармоничной, самодостаточной  личности.</a:t>
            </a:r>
            <a:br>
              <a:rPr lang="ru-RU" sz="28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Спасибо за внимание!</a:t>
            </a:r>
            <a:r>
              <a:rPr lang="ru-RU" sz="2800" b="1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Arial" charset="0"/>
              </a:rPr>
            </a:b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Что такое предметно - развивающая среда? </a:t>
            </a: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(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Терминология</a:t>
            </a: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)</a:t>
            </a: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Среда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развития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ребёнка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в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структуре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ФГОС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–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это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комплекс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материально-технических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санитарно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  -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гигиенических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социально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бытовых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общественных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эргономических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эстетических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психолого-педагогических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 ,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духовных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условий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обеспечивающих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организацию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жизни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детей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 и </a:t>
            </a:r>
            <a:r>
              <a:rPr lang="en-US" b="1" dirty="0" err="1" smtClean="0">
                <a:solidFill>
                  <a:srgbClr val="2D2DB9"/>
                </a:solidFill>
                <a:latin typeface="Times New Roman" pitchFamily="18" charset="0"/>
              </a:rPr>
              <a:t>взрослых</a:t>
            </a:r>
            <a:r>
              <a:rPr lang="en-US" b="1" dirty="0" smtClean="0">
                <a:solidFill>
                  <a:srgbClr val="2D2DB9"/>
                </a:solidFill>
                <a:latin typeface="Times New Roman" pitchFamily="18" charset="0"/>
              </a:rPr>
              <a:t> в ДОУ</a:t>
            </a:r>
            <a:r>
              <a:rPr lang="en-US" b="1" i="1" dirty="0" smtClean="0">
                <a:solidFill>
                  <a:srgbClr val="2D2DB9"/>
                </a:solidFill>
                <a:latin typeface="Times New Roman" pitchFamily="18" charset="0"/>
              </a:rPr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lvl="0" defTabSz="457200" hangingPunct="0">
              <a:lnSpc>
                <a:spcPct val="93000"/>
              </a:lnSpc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</a:rPr>
              <a:t>Предметная развивающая среда должна способствовать реализации образовательных областей в образовательном процессе, включающем: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marL="0" lvl="0" indent="0" defTabSz="45720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1)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совместную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партнерскую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деятельность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взрослого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и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детей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;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0" lvl="0" indent="0" defTabSz="45720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2) свободную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самостоятельную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деятельность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самих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детей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в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условиях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созданной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педагогами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предметной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развивающей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образовательной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среды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обеспечивающей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выбор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каждым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ребенком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деятельности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по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интересам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и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позволяющей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ему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взаимодействовать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со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сверстниками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или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действовать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индивидуально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.</a:t>
            </a:r>
            <a:endParaRPr lang="ru-RU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При построении предметно - пространственной среды соблюдались принципы: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2200415"/>
            <a:ext cx="66967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</a:rPr>
              <a:t>•  Открытости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</a:rPr>
              <a:t>•  Гибкого зонирования;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</a:rPr>
              <a:t>•  Стабильности - динамичности;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</a:rPr>
              <a:t>•  Полифункциональности 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</a:rPr>
              <a:t>•  Гендерный подход.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kern="0" dirty="0" smtClean="0">
                <a:solidFill>
                  <a:srgbClr val="FF0000"/>
                </a:solidFill>
              </a:rPr>
              <a:t/>
            </a:r>
            <a:br>
              <a:rPr lang="ru-RU" sz="2800" i="1" kern="0" dirty="0" smtClean="0">
                <a:solidFill>
                  <a:srgbClr val="FF0000"/>
                </a:solidFill>
              </a:rPr>
            </a:br>
            <a:r>
              <a:rPr lang="ru-RU" sz="2800" i="1" kern="0" dirty="0" smtClean="0">
                <a:solidFill>
                  <a:srgbClr val="FF0000"/>
                </a:solidFill>
              </a:rPr>
              <a:t/>
            </a:r>
            <a:br>
              <a:rPr lang="ru-RU" sz="2800" i="1" kern="0" dirty="0" smtClean="0">
                <a:solidFill>
                  <a:srgbClr val="FF0000"/>
                </a:solidFill>
              </a:rPr>
            </a:br>
            <a:r>
              <a:rPr lang="ru-RU" sz="2400" i="1" kern="0" dirty="0" smtClean="0">
                <a:solidFill>
                  <a:srgbClr val="FF0000"/>
                </a:solidFill>
              </a:rPr>
              <a:t>Предметно – пространственная развивающая среда                                            </a:t>
            </a:r>
            <a:r>
              <a:rPr lang="ru-RU" sz="2400" i="1" kern="0" dirty="0" smtClean="0">
                <a:solidFill>
                  <a:srgbClr val="000000"/>
                </a:solidFill>
              </a:rPr>
              <a:t>должна</a:t>
            </a:r>
            <a:r>
              <a:rPr lang="ru-RU" sz="2400" i="1" kern="0" dirty="0" smtClean="0">
                <a:solidFill>
                  <a:srgbClr val="FF0000"/>
                </a:solidFill>
              </a:rPr>
              <a:t> </a:t>
            </a:r>
            <a:r>
              <a:rPr lang="ru-RU" sz="2400" i="1" kern="0" dirty="0" smtClean="0">
                <a:solidFill>
                  <a:srgbClr val="000000"/>
                </a:solidFill>
              </a:rPr>
              <a:t>организовываться с учётом требований ФГОС, где чётко прослеживаются все </a:t>
            </a:r>
            <a:r>
              <a:rPr lang="ru-RU" sz="2400" b="1" i="1" kern="0" dirty="0" smtClean="0">
                <a:solidFill>
                  <a:srgbClr val="000000"/>
                </a:solidFill>
              </a:rPr>
              <a:t>пять образовательных областей: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6186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1) социально-коммуникативная,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2) познавательная,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3) речевая,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4) художественно-эстетическая,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5) физическая.</a:t>
            </a:r>
            <a:endParaRPr lang="ru-RU" sz="28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384340"/>
            <a:ext cx="803726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</a:rPr>
              <a:t>Предметно-развивающая среда созданная в нашей группе динамична, педагогически целесообразна, отличается высокой культурой, эстетикой, создает комфортную обстановку,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</a:rPr>
              <a:t>способствует эмоциональному благополучию детей.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</a:rPr>
              <a:t>Предлагаю вашему вниманию презентацию младшей группы.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43808" y="4509120"/>
            <a:ext cx="33843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</a:rPr>
              <a:t>Здесь у нас стоят кабинки,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</a:rPr>
              <a:t>Внутри порядок – ни пылинки!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</a:rPr>
              <a:t>Залог здоровья – чистота!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</a:rPr>
              <a:t>На каждом шкафчике - картинка!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</a:rPr>
              <a:t>Не раздевалка – красота!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Рисунок 2" descr="DSC00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608512" cy="3456384"/>
          </a:xfrm>
          <a:prstGeom prst="rect">
            <a:avLst/>
          </a:prstGeom>
        </p:spPr>
      </p:pic>
      <p:pic>
        <p:nvPicPr>
          <p:cNvPr id="5" name="Рисунок 4" descr="DSC00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980728"/>
            <a:ext cx="3552395" cy="2664296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Образовательная область «Художественно – эстетическое развитие»</a:t>
            </a:r>
            <a:r>
              <a:rPr lang="ru-RU" sz="1800" b="1" i="1" u="sng" dirty="0" smtClean="0">
                <a:solidFill>
                  <a:srgbClr val="2D2DB9"/>
                </a:solidFill>
              </a:rPr>
              <a:t/>
            </a:r>
            <a:br>
              <a:rPr lang="ru-RU" sz="1800" b="1" i="1" u="sng" dirty="0" smtClean="0">
                <a:solidFill>
                  <a:srgbClr val="2D2DB9"/>
                </a:solidFill>
              </a:rPr>
            </a:br>
            <a:r>
              <a:rPr lang="ru-RU" sz="1600" b="1" i="1" u="sng" dirty="0" smtClean="0">
                <a:solidFill>
                  <a:srgbClr val="00664D"/>
                </a:solidFill>
              </a:rPr>
              <a:t>В Центре «Творческая мастерская»</a:t>
            </a:r>
            <a:r>
              <a:rPr lang="ru-RU" sz="1600" u="sng" dirty="0" smtClean="0">
                <a:solidFill>
                  <a:srgbClr val="2D2DB9"/>
                </a:solidFill>
              </a:rPr>
              <a:t> 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2D2DB9"/>
                </a:solidFill>
              </a:rPr>
              <a:t>находится материал и оборудование для художественно-творческой деятельности: рисования, лепки и аппликации. По желанию ребенок может найти и воспользоваться необходимым, для воплощения своих творческих идей, замыслов, фантазии. К данному центру имеется свободный доступ.</a:t>
            </a:r>
            <a:endParaRPr lang="ru-RU" sz="1600" dirty="0"/>
          </a:p>
        </p:txBody>
      </p:sp>
      <p:pic>
        <p:nvPicPr>
          <p:cNvPr id="3" name="Рисунок 2" descr="DSC00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968552" cy="3726414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580112" y="2555366"/>
            <a:ext cx="3312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</a:rPr>
              <a:t>В нашей группе всем на диво,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</a:rPr>
              <a:t>И нарядно и красиво!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</a:rPr>
              <a:t>Очень много есть у нас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</a:rPr>
              <a:t>Всё покажем мы сейчас!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</a:rPr>
              <a:t>«Музыкальный уголок»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Центр содержит: шумовые музыкальные инструменты -погремушки, бубны, трещотки; ударные –барабаны ,металлофоны ,духовые - губные гармошки, дудочки.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DSC00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556792"/>
            <a:ext cx="4824536" cy="361840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138</TotalTime>
  <Words>517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43335_shk</vt:lpstr>
      <vt:lpstr>Слайд 1</vt:lpstr>
      <vt:lpstr>Что такое предметно - развивающая среда? (Терминология)</vt:lpstr>
      <vt:lpstr> Предметная развивающая среда должна способствовать реализации образовательных областей в образовательном процессе, включающем: </vt:lpstr>
      <vt:lpstr>При построении предметно - пространственной среды соблюдались принципы:</vt:lpstr>
      <vt:lpstr>  Предметно – пространственная развивающая среда                                            должна организовываться с учётом требований ФГОС, где чётко прослеживаются все пять образовательных областей:</vt:lpstr>
      <vt:lpstr>Слайд 6</vt:lpstr>
      <vt:lpstr>Слайд 7</vt:lpstr>
      <vt:lpstr>Слайд 8</vt:lpstr>
      <vt:lpstr>Слайд 9</vt:lpstr>
      <vt:lpstr>Слайд 10</vt:lpstr>
      <vt:lpstr>Слайд 11</vt:lpstr>
      <vt:lpstr>Центр «Дидактических игр» (игротека) Центр содержит: пирамидки, настольные печатные игры, игры – шнуровки, кубы – вкладыши, пазлы, матрёшки, мозаики, дидактические кубики, игры нестандартное оборудование (прищепки, контейнеры с сыпучими материалами).</vt:lpstr>
      <vt:lpstr>Слайд 13</vt:lpstr>
      <vt:lpstr> Образовательная область «Физическое развитие» Центр «Физкультурный уголок». Центр содержит спортивный инвентарь: мячи разных размеров, кегли, кольцеброс, обручи, пособие для развития меткости «Зайчик». </vt:lpstr>
      <vt:lpstr>Образовательная область «Социально – коммуникативное развитие»</vt:lpstr>
      <vt:lpstr>Слайд 16</vt:lpstr>
      <vt:lpstr>Дошкольный возраст - это то время, когда закладывается фундамент всей жизни человека. И если уделять внимание предметно-развивающей среде ребёнка, его сенсорной восприимчивости окружающего мира, это будет способствовать становлению гармоничной, самодостаточной  личности.  Спасибо за внимание!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елер</dc:creator>
  <cp:lastModifiedBy>Светлана</cp:lastModifiedBy>
  <cp:revision>14</cp:revision>
  <dcterms:created xsi:type="dcterms:W3CDTF">2017-04-09T05:20:29Z</dcterms:created>
  <dcterms:modified xsi:type="dcterms:W3CDTF">2025-01-28T08:24:00Z</dcterms:modified>
</cp:coreProperties>
</file>