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61" r:id="rId2"/>
    <p:sldId id="265" r:id="rId3"/>
    <p:sldId id="264" r:id="rId4"/>
    <p:sldId id="266" r:id="rId5"/>
    <p:sldId id="262" r:id="rId6"/>
    <p:sldId id="270" r:id="rId7"/>
    <p:sldId id="280" r:id="rId8"/>
    <p:sldId id="274" r:id="rId9"/>
    <p:sldId id="281" r:id="rId10"/>
    <p:sldId id="276" r:id="rId11"/>
    <p:sldId id="279" r:id="rId12"/>
    <p:sldId id="275" r:id="rId13"/>
    <p:sldId id="277" r:id="rId14"/>
    <p:sldId id="286" r:id="rId15"/>
    <p:sldId id="283" r:id="rId16"/>
    <p:sldId id="282" r:id="rId17"/>
    <p:sldId id="284" r:id="rId18"/>
    <p:sldId id="285" r:id="rId19"/>
    <p:sldId id="287" r:id="rId20"/>
    <p:sldId id="299" r:id="rId21"/>
    <p:sldId id="300" r:id="rId22"/>
    <p:sldId id="291" r:id="rId23"/>
    <p:sldId id="288" r:id="rId24"/>
    <p:sldId id="289" r:id="rId25"/>
    <p:sldId id="303" r:id="rId26"/>
    <p:sldId id="302" r:id="rId27"/>
    <p:sldId id="293" r:id="rId28"/>
    <p:sldId id="292" r:id="rId29"/>
    <p:sldId id="294" r:id="rId30"/>
    <p:sldId id="295" r:id="rId31"/>
    <p:sldId id="296" r:id="rId32"/>
    <p:sldId id="304" r:id="rId3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0BB5"/>
    <a:srgbClr val="17375E"/>
    <a:srgbClr val="29E35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607" autoAdjust="0"/>
  </p:normalViewPr>
  <p:slideViewPr>
    <p:cSldViewPr>
      <p:cViewPr>
        <p:scale>
          <a:sx n="90" d="100"/>
          <a:sy n="90" d="100"/>
        </p:scale>
        <p:origin x="-1410" y="-53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2BEAB8-E32F-4055-A1F9-BFD28B34EB4C}" type="datetimeFigureOut">
              <a:rPr lang="ru-RU" smtClean="0"/>
              <a:pPr/>
              <a:t>28.01.2025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7C47EA-F174-4124-AD1A-0A045642E30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sadik46-konspek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20754950">
            <a:off x="5536557" y="3347196"/>
            <a:ext cx="3675082" cy="1922991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7072992-world-globe-map-in-a-water-drop-isolated-on-white-3D-ecology-symbol-Stock-Photo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9586" y="3429006"/>
            <a:ext cx="1059940" cy="15605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b4db9d7bd52f6849fe74110bc3e54fda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0958" y="4000510"/>
            <a:ext cx="1501673" cy="10001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0_5e358_2b2cb1a6_X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14282" y="3857634"/>
            <a:ext cx="1142976" cy="11429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05_konkurs.jpg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4" y="142858"/>
            <a:ext cx="1357290" cy="128872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Рамка 6"/>
          <p:cNvSpPr/>
          <p:nvPr/>
        </p:nvSpPr>
        <p:spPr>
          <a:xfrm>
            <a:off x="142844" y="142858"/>
            <a:ext cx="8858312" cy="4857784"/>
          </a:xfrm>
          <a:prstGeom prst="frame">
            <a:avLst>
              <a:gd name="adj1" fmla="val 1415"/>
            </a:avLst>
          </a:prstGeom>
          <a:solidFill>
            <a:srgbClr val="29E355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Рисунок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786182" y="928676"/>
            <a:ext cx="4429156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DejaVu Serif" pitchFamily="18" charset="0"/>
                <a:ea typeface="DejaVu Serif" pitchFamily="18" charset="0"/>
              </a:rPr>
              <a:t>ГРАЖДАНСКО – ПАТРИОТИЧЕСКОЕ </a:t>
            </a:r>
          </a:p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DejaVu Serif" pitchFamily="18" charset="0"/>
                <a:ea typeface="DejaVu Serif" pitchFamily="18" charset="0"/>
              </a:rPr>
              <a:t>ВОСПИТАНИЕ ДОШКОЛЬНИКОВ В РАМКАХ РЕАЛИЗАЦИИ МУЗЕЙНОЙ ПЕДАГОГИКИ </a:t>
            </a:r>
          </a:p>
          <a:p>
            <a:pPr algn="ctr"/>
            <a:endParaRPr lang="ru-RU" sz="2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DejaVu Serif" pitchFamily="18" charset="0"/>
              <a:ea typeface="DejaVu Serif" pitchFamily="18" charset="0"/>
            </a:endParaRPr>
          </a:p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DejaVu Serif" pitchFamily="18" charset="0"/>
                <a:ea typeface="DejaVu Serif" pitchFamily="18" charset="0"/>
              </a:rPr>
              <a:t>МБДОУ  детский сад №22</a:t>
            </a:r>
          </a:p>
          <a:p>
            <a:pPr algn="ctr"/>
            <a:endParaRPr lang="ru-RU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DejaVu Serif" pitchFamily="18" charset="0"/>
              <a:ea typeface="DejaVu Serif" pitchFamily="18" charset="0"/>
            </a:endParaRPr>
          </a:p>
          <a:p>
            <a:pPr algn="ctr"/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57554" y="357172"/>
            <a:ext cx="24919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 и моя семья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71605" y="785800"/>
            <a:ext cx="707236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Продукты проектной деятельности с участием родителей</a:t>
            </a:r>
            <a:endParaRPr lang="ru-RU" sz="16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Рисунок 5" descr="DSC001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643056"/>
            <a:ext cx="3238521" cy="24288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57356" y="4286262"/>
            <a:ext cx="6000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Оформление фотостендов и фотоальбомов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Рисунок 7" descr="Рисунок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32" y="1643056"/>
            <a:ext cx="3155250" cy="2286016"/>
          </a:xfrm>
          <a:prstGeom prst="rect">
            <a:avLst/>
          </a:prstGeom>
        </p:spPr>
      </p:pic>
      <p:pic>
        <p:nvPicPr>
          <p:cNvPr id="12" name="Рисунок 11" descr="20190411_110358 — коп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86182" y="1500180"/>
            <a:ext cx="1692470" cy="1251318"/>
          </a:xfrm>
          <a:prstGeom prst="rect">
            <a:avLst/>
          </a:prstGeom>
        </p:spPr>
      </p:pic>
      <p:pic>
        <p:nvPicPr>
          <p:cNvPr id="13" name="Рисунок 12" descr="20190411_1103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86182" y="3000378"/>
            <a:ext cx="1666755" cy="11689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57554" y="214296"/>
            <a:ext cx="249196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 и моя семья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71605" y="642924"/>
            <a:ext cx="707236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Продукты проектной деятельности с участием родителей</a:t>
            </a:r>
            <a:endParaRPr lang="ru-RU" sz="16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 descr="MyColl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000114"/>
            <a:ext cx="5500726" cy="385765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429388" y="1214428"/>
            <a:ext cx="24288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2B0BB5"/>
                </a:solidFill>
                <a:latin typeface="Times New Roman"/>
                <a:ea typeface="Calibri"/>
              </a:rPr>
              <a:t> Организованы и проведены праздники  </a:t>
            </a:r>
            <a:r>
              <a:rPr lang="ru-RU" i="1" dirty="0" smtClean="0">
                <a:solidFill>
                  <a:schemeClr val="accent5"/>
                </a:solidFill>
                <a:latin typeface="Times New Roman"/>
                <a:ea typeface="Calibri"/>
              </a:rPr>
              <a:t>:</a:t>
            </a:r>
          </a:p>
          <a:p>
            <a:r>
              <a:rPr lang="ru-RU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 - 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День матери </a:t>
            </a:r>
            <a:endParaRPr lang="ru-RU" i="1" dirty="0" smtClean="0">
              <a:solidFill>
                <a:srgbClr val="FF0000"/>
              </a:solidFill>
              <a:latin typeface="Times New Roman"/>
              <a:ea typeface="Calibri"/>
            </a:endParaRPr>
          </a:p>
          <a:p>
            <a:r>
              <a:rPr lang="en-US" i="1" dirty="0" smtClean="0">
                <a:solidFill>
                  <a:srgbClr val="FF0000"/>
                </a:solidFill>
                <a:latin typeface="Times New Roman"/>
                <a:ea typeface="Calibri"/>
              </a:rPr>
              <a:t> -</a:t>
            </a:r>
            <a:r>
              <a:rPr lang="ru-RU" i="1" dirty="0" smtClean="0">
                <a:solidFill>
                  <a:srgbClr val="FF0000"/>
                </a:solidFill>
                <a:latin typeface="Times New Roman"/>
                <a:ea typeface="Calibri"/>
              </a:rPr>
              <a:t> «Любимым мамам посвящается»    </a:t>
            </a:r>
            <a:endParaRPr lang="ru-RU" i="1" dirty="0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en-US" i="1" dirty="0" smtClean="0">
                <a:solidFill>
                  <a:srgbClr val="FF0000"/>
                </a:solidFill>
                <a:latin typeface="Times New Roman"/>
                <a:ea typeface="Calibri"/>
              </a:rPr>
              <a:t> -</a:t>
            </a:r>
            <a:r>
              <a:rPr lang="ru-RU" i="1" dirty="0" smtClean="0">
                <a:solidFill>
                  <a:srgbClr val="FF0000"/>
                </a:solidFill>
                <a:latin typeface="Times New Roman"/>
                <a:ea typeface="Calibri"/>
              </a:rPr>
              <a:t> «Папа -защитник Отечества»</a:t>
            </a:r>
          </a:p>
          <a:p>
            <a:r>
              <a:rPr lang="ru-RU" i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- «День пожилого человека»</a:t>
            </a:r>
            <a:endParaRPr lang="ru-RU" dirty="0" smtClean="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57554" y="214296"/>
            <a:ext cx="249196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 и моя семья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28794" y="714362"/>
            <a:ext cx="5500725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Продукты проектной деятельности</a:t>
            </a:r>
            <a:endParaRPr lang="ru-RU" sz="16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Рисунок 5" descr="20190411_1102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142990"/>
            <a:ext cx="4068244" cy="2714644"/>
          </a:xfrm>
          <a:prstGeom prst="rect">
            <a:avLst/>
          </a:prstGeom>
        </p:spPr>
      </p:pic>
      <p:pic>
        <p:nvPicPr>
          <p:cNvPr id="7" name="Рисунок 6" descr="20190411_1102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1142990"/>
            <a:ext cx="3861968" cy="26432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57290" y="4143386"/>
            <a:ext cx="6833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2B0BB5"/>
                </a:solidFill>
              </a:rPr>
              <a:t>Создание альбомов со стихами, пословицами, загадками о семье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2B0BB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57554" y="142858"/>
            <a:ext cx="29403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Мой детский сад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14480" y="642924"/>
            <a:ext cx="5715039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Продукты проектной деятельности с детьми</a:t>
            </a:r>
            <a:endParaRPr lang="ru-RU" sz="16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3268" y="1357304"/>
            <a:ext cx="1688402" cy="297004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1100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Экскурсии</a:t>
            </a:r>
            <a:r>
              <a:rPr lang="ru-RU" sz="11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1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 детскому саду и знакомство с трудом сотрудников.</a:t>
            </a:r>
            <a:endParaRPr lang="ru-RU" sz="11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100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Беседы</a:t>
            </a:r>
            <a:r>
              <a:rPr lang="ru-RU" sz="1100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«Моя группа», «Мои друзья», « Что мы делаем в детском саду», «Береги игрушки», « Кто  работает в детском саду»</a:t>
            </a:r>
            <a:endParaRPr lang="ru-RU" sz="11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100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Игра</a:t>
            </a:r>
            <a:r>
              <a:rPr lang="ru-RU" sz="11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 куклами </a:t>
            </a:r>
            <a:r>
              <a:rPr lang="ru-RU" sz="110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би-ба-бо</a:t>
            </a:r>
            <a:r>
              <a:rPr lang="ru-RU" sz="11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«Как тебя зовут?»                                                       </a:t>
            </a:r>
            <a:endParaRPr lang="ru-RU" sz="11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100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Сюжетно-ролевая игра </a:t>
            </a:r>
            <a:r>
              <a:rPr lang="ru-RU" sz="11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«Детский сад»</a:t>
            </a:r>
            <a:endParaRPr lang="ru-RU" sz="11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MyCollages (1).jpg"/>
          <p:cNvPicPr>
            <a:picLocks noChangeAspect="1"/>
          </p:cNvPicPr>
          <p:nvPr/>
        </p:nvPicPr>
        <p:blipFill>
          <a:blip r:embed="rId2" cstate="print"/>
          <a:srcRect b="33138"/>
          <a:stretch>
            <a:fillRect/>
          </a:stretch>
        </p:blipFill>
        <p:spPr>
          <a:xfrm>
            <a:off x="1857356" y="1000114"/>
            <a:ext cx="6858047" cy="2714644"/>
          </a:xfrm>
          <a:prstGeom prst="rect">
            <a:avLst/>
          </a:prstGeom>
        </p:spPr>
      </p:pic>
      <p:pic>
        <p:nvPicPr>
          <p:cNvPr id="13" name="Рисунок 12" descr="DSC01368.JPG"/>
          <p:cNvPicPr>
            <a:picLocks noChangeAspect="1"/>
          </p:cNvPicPr>
          <p:nvPr/>
        </p:nvPicPr>
        <p:blipFill>
          <a:blip r:embed="rId3" cstate="print"/>
          <a:srcRect b="14666"/>
          <a:stretch>
            <a:fillRect/>
          </a:stretch>
        </p:blipFill>
        <p:spPr>
          <a:xfrm>
            <a:off x="2643174" y="3786196"/>
            <a:ext cx="1785926" cy="1143008"/>
          </a:xfrm>
          <a:prstGeom prst="rect">
            <a:avLst/>
          </a:prstGeom>
        </p:spPr>
      </p:pic>
      <p:pic>
        <p:nvPicPr>
          <p:cNvPr id="14" name="Рисунок 13" descr="DSC01374.JPG"/>
          <p:cNvPicPr>
            <a:picLocks noChangeAspect="1"/>
          </p:cNvPicPr>
          <p:nvPr/>
        </p:nvPicPr>
        <p:blipFill>
          <a:blip r:embed="rId4" cstate="print"/>
          <a:srcRect t="4938" b="6172"/>
          <a:stretch>
            <a:fillRect/>
          </a:stretch>
        </p:blipFill>
        <p:spPr>
          <a:xfrm>
            <a:off x="6072198" y="3786196"/>
            <a:ext cx="1714488" cy="1143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57554" y="142858"/>
            <a:ext cx="29403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Мой детский сад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14480" y="642924"/>
            <a:ext cx="5715039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  Продукты проектной деятельности </a:t>
            </a:r>
            <a:endParaRPr lang="ru-RU" sz="16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4348" y="3643320"/>
            <a:ext cx="5357850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художественная литература, настольные игры и дидактический материал: «Расскажи про детский сад», «Вот какой наш детский сад», Лото «Детский сад»</a:t>
            </a:r>
          </a:p>
        </p:txBody>
      </p:sp>
      <p:pic>
        <p:nvPicPr>
          <p:cNvPr id="9" name="Рисунок 8" descr="10075176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1071552"/>
            <a:ext cx="1672466" cy="2428892"/>
          </a:xfrm>
          <a:prstGeom prst="rect">
            <a:avLst/>
          </a:prstGeom>
        </p:spPr>
      </p:pic>
      <p:pic>
        <p:nvPicPr>
          <p:cNvPr id="10" name="Рисунок 9" descr="13610936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15074" y="1142990"/>
            <a:ext cx="2316909" cy="1714512"/>
          </a:xfrm>
          <a:prstGeom prst="rect">
            <a:avLst/>
          </a:prstGeom>
        </p:spPr>
      </p:pic>
      <p:pic>
        <p:nvPicPr>
          <p:cNvPr id="11" name="Рисунок 10" descr="detsad-18032-1516649746.jpg"/>
          <p:cNvPicPr>
            <a:picLocks noChangeAspect="1"/>
          </p:cNvPicPr>
          <p:nvPr/>
        </p:nvPicPr>
        <p:blipFill>
          <a:blip r:embed="rId4" cstate="print"/>
          <a:srcRect b="3586"/>
          <a:stretch>
            <a:fillRect/>
          </a:stretch>
        </p:blipFill>
        <p:spPr>
          <a:xfrm>
            <a:off x="6215074" y="3071816"/>
            <a:ext cx="2268615" cy="1643074"/>
          </a:xfrm>
          <a:prstGeom prst="rect">
            <a:avLst/>
          </a:prstGeom>
        </p:spPr>
      </p:pic>
      <p:pic>
        <p:nvPicPr>
          <p:cNvPr id="12" name="Рисунок 11" descr="IMG_20190416_1123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14546" y="1214428"/>
            <a:ext cx="3843131" cy="2214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57554" y="142858"/>
            <a:ext cx="29403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Мой детский сад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14480" y="642924"/>
            <a:ext cx="5715039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Продукты проектной деятельности с детьми</a:t>
            </a:r>
            <a:endParaRPr lang="ru-RU" sz="16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596" y="1571618"/>
            <a:ext cx="17859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Мастер – класс от воспитателя – ветерана Сомовой В.Г.</a:t>
            </a:r>
          </a:p>
          <a:p>
            <a:pPr algn="ctr"/>
            <a:r>
              <a:rPr lang="ru-RU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«Моя профессия – воспитатель»</a:t>
            </a:r>
          </a:p>
        </p:txBody>
      </p:sp>
      <p:pic>
        <p:nvPicPr>
          <p:cNvPr id="11" name="Рисунок 10" descr="WP_20190312_09_24_47_Pro.jpg"/>
          <p:cNvPicPr>
            <a:picLocks noChangeAspect="1"/>
          </p:cNvPicPr>
          <p:nvPr/>
        </p:nvPicPr>
        <p:blipFill>
          <a:blip r:embed="rId2" cstate="print"/>
          <a:srcRect l="8929" t="15895" r="12499"/>
          <a:stretch>
            <a:fillRect/>
          </a:stretch>
        </p:blipFill>
        <p:spPr>
          <a:xfrm>
            <a:off x="2500298" y="1142990"/>
            <a:ext cx="3143272" cy="1890002"/>
          </a:xfrm>
          <a:prstGeom prst="rect">
            <a:avLst/>
          </a:prstGeom>
        </p:spPr>
      </p:pic>
      <p:pic>
        <p:nvPicPr>
          <p:cNvPr id="15" name="Рисунок 14" descr="WP_20190312_09_30_05_Pro.jpg"/>
          <p:cNvPicPr>
            <a:picLocks noChangeAspect="1"/>
          </p:cNvPicPr>
          <p:nvPr/>
        </p:nvPicPr>
        <p:blipFill>
          <a:blip r:embed="rId3" cstate="print"/>
          <a:srcRect l="6383" r="6382"/>
          <a:stretch>
            <a:fillRect/>
          </a:stretch>
        </p:blipFill>
        <p:spPr>
          <a:xfrm>
            <a:off x="5786446" y="1142990"/>
            <a:ext cx="2928958" cy="1886033"/>
          </a:xfrm>
          <a:prstGeom prst="rect">
            <a:avLst/>
          </a:prstGeom>
        </p:spPr>
      </p:pic>
      <p:pic>
        <p:nvPicPr>
          <p:cNvPr id="16" name="Рисунок 15" descr="WP_20190312_09_38_15_Pro.jpg"/>
          <p:cNvPicPr>
            <a:picLocks noChangeAspect="1"/>
          </p:cNvPicPr>
          <p:nvPr/>
        </p:nvPicPr>
        <p:blipFill>
          <a:blip r:embed="rId4" cstate="print"/>
          <a:srcRect r="10869" b="9985"/>
          <a:stretch>
            <a:fillRect/>
          </a:stretch>
        </p:blipFill>
        <p:spPr>
          <a:xfrm>
            <a:off x="4071934" y="3214692"/>
            <a:ext cx="2928958" cy="16615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86182" y="142858"/>
            <a:ext cx="351186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Мой детский сад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488" y="642924"/>
            <a:ext cx="571504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Продукты проектной деятельности</a:t>
            </a:r>
            <a:endParaRPr lang="ru-RU" sz="16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" name="Рисунок 8" descr="20190411_1111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6"/>
            <a:ext cx="2643206" cy="4572014"/>
          </a:xfrm>
          <a:prstGeom prst="rect">
            <a:avLst/>
          </a:prstGeom>
        </p:spPr>
      </p:pic>
      <p:pic>
        <p:nvPicPr>
          <p:cNvPr id="10" name="Рисунок 9" descr="20190411_1112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0364" y="1000114"/>
            <a:ext cx="3000396" cy="2837813"/>
          </a:xfrm>
          <a:prstGeom prst="rect">
            <a:avLst/>
          </a:prstGeom>
        </p:spPr>
      </p:pic>
      <p:pic>
        <p:nvPicPr>
          <p:cNvPr id="11" name="Рисунок 10" descr="IMG_20190412_0845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3636" y="1000114"/>
            <a:ext cx="2500330" cy="284137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928926" y="4071948"/>
            <a:ext cx="491205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оформление </a:t>
            </a:r>
            <a:r>
              <a:rPr lang="ru-RU" sz="1600" b="1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фотостендов</a:t>
            </a:r>
            <a:r>
              <a:rPr lang="ru-RU" sz="16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«Лента времени»,</a:t>
            </a:r>
          </a:p>
          <a:p>
            <a:pPr algn="ctr"/>
            <a:r>
              <a:rPr lang="ru-RU" sz="16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«История в лицах», «Мы заботимся о ваших детях».</a:t>
            </a:r>
          </a:p>
          <a:p>
            <a:pPr algn="ctr"/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71934" y="214296"/>
            <a:ext cx="29403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Мой детский сад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71802" y="642924"/>
            <a:ext cx="492922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Продукты проектной деятельности</a:t>
            </a:r>
            <a:endParaRPr lang="ru-RU" sz="16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28662" y="4589502"/>
            <a:ext cx="7036671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Оформление фотоальбомов, фотостендов «Страна детсадия», «Так держать»</a:t>
            </a:r>
          </a:p>
          <a:p>
            <a:pPr algn="ctr"/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Рисунок 7" descr="IMG_20190412_0847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6"/>
            <a:ext cx="2714630" cy="4286280"/>
          </a:xfrm>
          <a:prstGeom prst="rect">
            <a:avLst/>
          </a:prstGeom>
        </p:spPr>
      </p:pic>
      <p:pic>
        <p:nvPicPr>
          <p:cNvPr id="17" name="Рисунок 16" descr="IMG_20190412_0848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4678" y="1357304"/>
            <a:ext cx="3214710" cy="2693493"/>
          </a:xfrm>
          <a:prstGeom prst="rect">
            <a:avLst/>
          </a:prstGeom>
        </p:spPr>
      </p:pic>
      <p:pic>
        <p:nvPicPr>
          <p:cNvPr id="13" name="Рисунок 12" descr="IMG_20190412_090838.jpg"/>
          <p:cNvPicPr>
            <a:picLocks noChangeAspect="1"/>
          </p:cNvPicPr>
          <p:nvPr/>
        </p:nvPicPr>
        <p:blipFill>
          <a:blip r:embed="rId4" cstate="print"/>
          <a:srcRect l="6061" t="3928" r="6061"/>
          <a:stretch>
            <a:fillRect/>
          </a:stretch>
        </p:blipFill>
        <p:spPr>
          <a:xfrm>
            <a:off x="6715140" y="1000114"/>
            <a:ext cx="2071702" cy="1747170"/>
          </a:xfrm>
          <a:prstGeom prst="rect">
            <a:avLst/>
          </a:prstGeom>
        </p:spPr>
      </p:pic>
      <p:pic>
        <p:nvPicPr>
          <p:cNvPr id="12" name="Рисунок 11" descr="IMG_20190412_0905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15140" y="2786064"/>
            <a:ext cx="2071702" cy="18279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43240" y="214296"/>
            <a:ext cx="29403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Мой детский сад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71604" y="642924"/>
            <a:ext cx="664373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Продукты проектной деятельности с участием родителей</a:t>
            </a:r>
            <a:endParaRPr lang="ru-RU" sz="16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86050" y="4589502"/>
            <a:ext cx="4587346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Творческие работы родителей «Наш  детский сад»</a:t>
            </a:r>
          </a:p>
          <a:p>
            <a:pPr algn="ctr"/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" name="Рисунок 9" descr="20190411_1129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29190" y="2428874"/>
            <a:ext cx="3714744" cy="2089544"/>
          </a:xfrm>
          <a:prstGeom prst="rect">
            <a:avLst/>
          </a:prstGeom>
        </p:spPr>
      </p:pic>
      <p:pic>
        <p:nvPicPr>
          <p:cNvPr id="11" name="Рисунок 10" descr="IMG-20190411-WA00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2357436"/>
            <a:ext cx="3714776" cy="2167591"/>
          </a:xfrm>
          <a:prstGeom prst="rect">
            <a:avLst/>
          </a:prstGeom>
        </p:spPr>
      </p:pic>
      <p:pic>
        <p:nvPicPr>
          <p:cNvPr id="9" name="Рисунок 8" descr="9ce7cd697d37ccdd112466f86dbf5bea.jpg"/>
          <p:cNvPicPr>
            <a:picLocks noChangeAspect="1"/>
          </p:cNvPicPr>
          <p:nvPr/>
        </p:nvPicPr>
        <p:blipFill>
          <a:blip r:embed="rId4"/>
          <a:srcRect t="9722" r="4190" b="9722"/>
          <a:stretch>
            <a:fillRect/>
          </a:stretch>
        </p:blipFill>
        <p:spPr>
          <a:xfrm>
            <a:off x="3357554" y="1000114"/>
            <a:ext cx="2500330" cy="1575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14480" y="214296"/>
            <a:ext cx="68179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Край родной – частица родины большой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85918" y="714362"/>
            <a:ext cx="592935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Продукты проектной деятельности с детьми </a:t>
            </a:r>
            <a:endParaRPr lang="ru-RU" sz="16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2" name="Рисунок 11" descr="MyCollages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08" y="1057928"/>
            <a:ext cx="3929090" cy="3799838"/>
          </a:xfrm>
          <a:prstGeom prst="rect">
            <a:avLst/>
          </a:prstGeom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14282" y="1214428"/>
            <a:ext cx="2000264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2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беседы</a:t>
            </a:r>
            <a:r>
              <a:rPr kumimoji="0" lang="ru-RU" sz="12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2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«С чего начинается родина»</a:t>
            </a:r>
            <a:r>
              <a:rPr kumimoji="0" lang="ru-RU" sz="12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2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«Село, в котором я живу»,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2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 Мой дом, улица, адрес».</a:t>
            </a:r>
            <a:endParaRPr kumimoji="0" lang="ru-RU" sz="1200" b="1" i="0" u="none" strike="noStrike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2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рассматривание</a:t>
            </a:r>
            <a:r>
              <a:rPr kumimoji="0" lang="ru-RU" sz="12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фотоальбомов: «Достопримечательности нашего села»,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2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«История моего края», </a:t>
            </a:r>
            <a:r>
              <a:rPr kumimoji="0" lang="ru-RU" sz="12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1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У</a:t>
            </a:r>
            <a:r>
              <a:rPr kumimoji="0" lang="ru-RU" sz="12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лицы моего села».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2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«Дом, в котором я живу»</a:t>
            </a:r>
            <a:endParaRPr kumimoji="0" lang="ru-RU" sz="1200" b="1" i="0" u="none" strike="noStrike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2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экскурсия</a:t>
            </a:r>
            <a:r>
              <a:rPr kumimoji="0" lang="ru-RU" sz="12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по улицам, прилегающих к детскому саду.</a:t>
            </a:r>
            <a:endParaRPr kumimoji="0" lang="ru-RU" sz="1200" b="1" i="0" u="none" strike="noStrike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2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рисование, конструирование </a:t>
            </a:r>
            <a:r>
              <a:rPr kumimoji="0" lang="ru-RU" sz="12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«Моя улица».</a:t>
            </a:r>
            <a:endParaRPr kumimoji="0" lang="ru-RU" sz="1200" b="1" i="0" u="none" strike="noStrike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MyColl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3636" y="1214428"/>
            <a:ext cx="2786082" cy="2643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DUyrlp4W0AEzgR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9700" y="357172"/>
            <a:ext cx="7448580" cy="4500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14480" y="0"/>
            <a:ext cx="68179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Край родной – частица родины большой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85918" y="500048"/>
            <a:ext cx="592935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Продукты проектной деятельности с детьми </a:t>
            </a:r>
            <a:endParaRPr lang="ru-RU" sz="16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488" y="857238"/>
            <a:ext cx="414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Цикл экскурсий по родному селу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" name="Рисунок 7" descr="C:\Users\Светлана\Desktop\IMG_20190417_101341.jpg"/>
          <p:cNvPicPr/>
          <p:nvPr/>
        </p:nvPicPr>
        <p:blipFill>
          <a:blip r:embed="rId2" cstate="print"/>
          <a:srcRect l="13469" t="15598" b="18590"/>
          <a:stretch>
            <a:fillRect/>
          </a:stretch>
        </p:blipFill>
        <p:spPr bwMode="auto">
          <a:xfrm>
            <a:off x="357159" y="1357305"/>
            <a:ext cx="2857520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Светлана\Desktop\IMG_20190417_103917.jpg"/>
          <p:cNvPicPr/>
          <p:nvPr/>
        </p:nvPicPr>
        <p:blipFill>
          <a:blip r:embed="rId3" cstate="print"/>
          <a:srcRect t="14530" r="8284" b="23220"/>
          <a:stretch>
            <a:fillRect/>
          </a:stretch>
        </p:blipFill>
        <p:spPr bwMode="auto">
          <a:xfrm>
            <a:off x="5357818" y="3357568"/>
            <a:ext cx="2562488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Светлана\Desktop\IMG_20190417_104128.jpg"/>
          <p:cNvPicPr/>
          <p:nvPr/>
        </p:nvPicPr>
        <p:blipFill>
          <a:blip r:embed="rId4" cstate="print"/>
          <a:srcRect t="9615" r="7002" b="18376"/>
          <a:stretch>
            <a:fillRect/>
          </a:stretch>
        </p:blipFill>
        <p:spPr bwMode="auto">
          <a:xfrm>
            <a:off x="857224" y="3286130"/>
            <a:ext cx="2928958" cy="1409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Светлана\Desktop\IMG_20190417_104931.jpg"/>
          <p:cNvPicPr/>
          <p:nvPr/>
        </p:nvPicPr>
        <p:blipFill>
          <a:blip r:embed="rId5" cstate="print"/>
          <a:srcRect t="21581" b="16453"/>
          <a:stretch>
            <a:fillRect/>
          </a:stretch>
        </p:blipFill>
        <p:spPr bwMode="auto">
          <a:xfrm>
            <a:off x="3286117" y="1357304"/>
            <a:ext cx="2786081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Светлана\Desktop\IMG_20190417_103443.jpg"/>
          <p:cNvPicPr/>
          <p:nvPr/>
        </p:nvPicPr>
        <p:blipFill>
          <a:blip r:embed="rId6" cstate="print"/>
          <a:srcRect l="6093" t="8126" r="9965" b="6974"/>
          <a:stretch>
            <a:fillRect/>
          </a:stretch>
        </p:blipFill>
        <p:spPr bwMode="auto">
          <a:xfrm>
            <a:off x="6215074" y="1357304"/>
            <a:ext cx="2586355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71472" y="2928940"/>
            <a:ext cx="2426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«Улицы нашего села»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3357554" y="3000378"/>
            <a:ext cx="2692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«Фермы СПК «</a:t>
            </a:r>
            <a:r>
              <a:rPr lang="ru-RU" dirty="0" err="1" smtClean="0"/>
              <a:t>Кинобол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7072330" y="3000378"/>
            <a:ext cx="612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ФАП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642910" y="4643452"/>
            <a:ext cx="3436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«Администрация СПК «</a:t>
            </a:r>
            <a:r>
              <a:rPr lang="ru-RU" dirty="0" err="1" smtClean="0"/>
              <a:t>Кинобол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5357818" y="4643452"/>
            <a:ext cx="2824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Отделение «Почта России»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14480" y="0"/>
            <a:ext cx="68179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Край родной – частица родины большой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85918" y="500048"/>
            <a:ext cx="592935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Продукты проектной деятельности с детьми </a:t>
            </a:r>
            <a:endParaRPr lang="ru-RU" sz="16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488" y="928676"/>
            <a:ext cx="414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Цикл экскурсий по родному селу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6" name="TextBox 15"/>
          <p:cNvSpPr txBox="1"/>
          <p:nvPr/>
        </p:nvSpPr>
        <p:spPr>
          <a:xfrm rot="10800000" flipV="1">
            <a:off x="428596" y="4211698"/>
            <a:ext cx="2426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«К школе»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7072330" y="3000378"/>
            <a:ext cx="612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ФАП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3857620" y="4181246"/>
            <a:ext cx="1508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«К обелиску»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 rot="10800000" flipV="1">
            <a:off x="6500826" y="4119454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«К дому культуры»</a:t>
            </a:r>
            <a:endParaRPr lang="ru-RU" dirty="0"/>
          </a:p>
        </p:txBody>
      </p:sp>
      <p:pic>
        <p:nvPicPr>
          <p:cNvPr id="15" name="Рисунок 14" descr="C:\Users\Светлана\Desktop\IMG_20190417_10265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85866"/>
            <a:ext cx="250033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Users\Светлана\Desktop\IMG_20190417_102015.jpg"/>
          <p:cNvPicPr/>
          <p:nvPr/>
        </p:nvPicPr>
        <p:blipFill>
          <a:blip r:embed="rId3" cstate="print"/>
          <a:srcRect l="10743" t="17308" r="11164" b="23558"/>
          <a:stretch>
            <a:fillRect/>
          </a:stretch>
        </p:blipFill>
        <p:spPr bwMode="auto">
          <a:xfrm>
            <a:off x="6429388" y="1285866"/>
            <a:ext cx="242889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C:\Users\Светлана\Desktop\IMG_20190417_102125.jpg"/>
          <p:cNvPicPr/>
          <p:nvPr/>
        </p:nvPicPr>
        <p:blipFill>
          <a:blip r:embed="rId4" cstate="print"/>
          <a:srcRect t="15812" b="13248"/>
          <a:stretch>
            <a:fillRect/>
          </a:stretch>
        </p:blipFill>
        <p:spPr bwMode="auto">
          <a:xfrm>
            <a:off x="3000364" y="1500180"/>
            <a:ext cx="3363855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14480" y="214296"/>
            <a:ext cx="68179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Край родной – частица родины большой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14480" y="714362"/>
            <a:ext cx="607223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Продукты проектной деятельности</a:t>
            </a:r>
            <a:endParaRPr lang="ru-RU" sz="16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1472" y="4429138"/>
            <a:ext cx="797622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Гимн села. Оформление фотоальбомов «Дом, в котором я живу», «Улицы моего села»,</a:t>
            </a:r>
          </a:p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фотостенда «Село родное «Энтузиаст» вчера и сегодня»</a:t>
            </a:r>
            <a:endParaRPr lang="ru-RU" sz="1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" name="Рисунок 8" descr="IMG_20190412_085728.jpg"/>
          <p:cNvPicPr>
            <a:picLocks noChangeAspect="1"/>
          </p:cNvPicPr>
          <p:nvPr/>
        </p:nvPicPr>
        <p:blipFill>
          <a:blip r:embed="rId2" cstate="print"/>
          <a:srcRect t="11981"/>
          <a:stretch>
            <a:fillRect/>
          </a:stretch>
        </p:blipFill>
        <p:spPr>
          <a:xfrm>
            <a:off x="2357422" y="1214428"/>
            <a:ext cx="4827926" cy="3148910"/>
          </a:xfrm>
          <a:prstGeom prst="rect">
            <a:avLst/>
          </a:prstGeom>
        </p:spPr>
      </p:pic>
      <p:pic>
        <p:nvPicPr>
          <p:cNvPr id="11" name="Рисунок 10" descr="20190411_110446.jpg"/>
          <p:cNvPicPr>
            <a:picLocks noChangeAspect="1"/>
          </p:cNvPicPr>
          <p:nvPr/>
        </p:nvPicPr>
        <p:blipFill>
          <a:blip r:embed="rId3" cstate="print"/>
          <a:srcRect l="7023" t="4697" r="4494"/>
          <a:stretch>
            <a:fillRect/>
          </a:stretch>
        </p:blipFill>
        <p:spPr>
          <a:xfrm>
            <a:off x="7286644" y="1571618"/>
            <a:ext cx="1588577" cy="1023190"/>
          </a:xfrm>
          <a:prstGeom prst="rect">
            <a:avLst/>
          </a:prstGeom>
        </p:spPr>
      </p:pic>
      <p:pic>
        <p:nvPicPr>
          <p:cNvPr id="13" name="Рисунок 12" descr="20190411_1105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86644" y="2928940"/>
            <a:ext cx="1485266" cy="928694"/>
          </a:xfrm>
          <a:prstGeom prst="rect">
            <a:avLst/>
          </a:prstGeom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1285866"/>
            <a:ext cx="1928826" cy="308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85918" y="0"/>
            <a:ext cx="68179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Край родной – частица родины большой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71604" y="428610"/>
            <a:ext cx="664373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Продукты проектной деятельности с участием родителей</a:t>
            </a:r>
            <a:endParaRPr lang="ru-RU" sz="16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86050" y="4589502"/>
            <a:ext cx="3434916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Акция «Предметы старины далёкой»</a:t>
            </a:r>
          </a:p>
          <a:p>
            <a:pPr algn="ctr"/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 descr="20190411_1118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0826" y="1031847"/>
            <a:ext cx="2286016" cy="3683025"/>
          </a:xfrm>
          <a:prstGeom prst="rect">
            <a:avLst/>
          </a:prstGeom>
        </p:spPr>
      </p:pic>
      <p:pic>
        <p:nvPicPr>
          <p:cNvPr id="6" name="Рисунок 5" descr="IMG_20190412_0831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8" y="2500312"/>
            <a:ext cx="2571768" cy="2048748"/>
          </a:xfrm>
          <a:prstGeom prst="rect">
            <a:avLst/>
          </a:prstGeom>
        </p:spPr>
      </p:pic>
      <p:pic>
        <p:nvPicPr>
          <p:cNvPr id="7" name="Рисунок 6" descr="20190411_1118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1000114"/>
            <a:ext cx="2857520" cy="3643337"/>
          </a:xfrm>
          <a:prstGeom prst="rect">
            <a:avLst/>
          </a:prstGeom>
        </p:spPr>
      </p:pic>
      <p:pic>
        <p:nvPicPr>
          <p:cNvPr id="8" name="Рисунок 7" descr="20190411_1118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86116" y="785801"/>
            <a:ext cx="3071802" cy="16430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71604" y="642924"/>
            <a:ext cx="664373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Продукты проектной деятельности </a:t>
            </a:r>
            <a:endParaRPr lang="ru-RU" sz="16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43042" y="142858"/>
            <a:ext cx="6817957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Край родной – частица родины большой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Рисунок 9" descr="IMG_20190412_083320.jpg"/>
          <p:cNvPicPr>
            <a:picLocks noChangeAspect="1"/>
          </p:cNvPicPr>
          <p:nvPr/>
        </p:nvPicPr>
        <p:blipFill>
          <a:blip r:embed="rId2" cstate="print"/>
          <a:srcRect t="34725"/>
          <a:stretch>
            <a:fillRect/>
          </a:stretch>
        </p:blipFill>
        <p:spPr>
          <a:xfrm>
            <a:off x="4857752" y="1071552"/>
            <a:ext cx="3720963" cy="2214578"/>
          </a:xfrm>
          <a:prstGeom prst="rect">
            <a:avLst/>
          </a:prstGeom>
        </p:spPr>
      </p:pic>
      <p:pic>
        <p:nvPicPr>
          <p:cNvPr id="7" name="Рисунок 6" descr="20190411_110612.jpg"/>
          <p:cNvPicPr>
            <a:picLocks noChangeAspect="1"/>
          </p:cNvPicPr>
          <p:nvPr/>
        </p:nvPicPr>
        <p:blipFill>
          <a:blip r:embed="rId3" cstate="print"/>
          <a:srcRect b="9375"/>
          <a:stretch>
            <a:fillRect/>
          </a:stretch>
        </p:blipFill>
        <p:spPr>
          <a:xfrm>
            <a:off x="785786" y="1071552"/>
            <a:ext cx="3643338" cy="2071702"/>
          </a:xfrm>
          <a:prstGeom prst="rect">
            <a:avLst/>
          </a:prstGeom>
        </p:spPr>
      </p:pic>
      <p:pic>
        <p:nvPicPr>
          <p:cNvPr id="9" name="Рисунок 8" descr="20190411_1125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0364" y="3071816"/>
            <a:ext cx="2693213" cy="18573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8596" y="3571882"/>
            <a:ext cx="2357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Книги, альбомы о Юрьев – Польском,</a:t>
            </a:r>
          </a:p>
          <a:p>
            <a:pPr algn="ctr"/>
            <a:r>
              <a:rPr lang="ru-RU" sz="1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достопримечательностях, </a:t>
            </a:r>
          </a:p>
          <a:p>
            <a:pPr algn="ctr"/>
            <a:r>
              <a:rPr lang="ru-RU" sz="1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памятниках</a:t>
            </a:r>
            <a:endParaRPr lang="ru-RU" sz="11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57884" y="3357568"/>
            <a:ext cx="27831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Символика Владимирской области, </a:t>
            </a:r>
          </a:p>
          <a:p>
            <a:pPr algn="ctr"/>
            <a:r>
              <a:rPr lang="ru-RU" sz="1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г.Юрьев-Польский</a:t>
            </a:r>
            <a:endParaRPr lang="ru-RU" sz="11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868" y="0"/>
            <a:ext cx="240431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 - россиянин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14480" y="428610"/>
            <a:ext cx="607223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Продукты проектной деятельности с детьми</a:t>
            </a:r>
            <a:endParaRPr lang="ru-RU" sz="14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85720" y="1142990"/>
            <a:ext cx="2071702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беседы</a:t>
            </a: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«Наша </a:t>
            </a:r>
            <a:r>
              <a:rPr lang="ru-RU" sz="11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одина-Россия»,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1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</a:t>
            </a: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осква-столица </a:t>
            </a:r>
            <a:r>
              <a:rPr lang="ru-RU" sz="11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оссии»,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«Государственный флаг </a:t>
            </a:r>
            <a:r>
              <a:rPr lang="ru-RU" sz="11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РФ</a:t>
            </a: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ru-RU" sz="11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1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</a:t>
            </a: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осударственный гимн </a:t>
            </a:r>
            <a:r>
              <a:rPr lang="ru-RU" sz="11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оссии.</a:t>
            </a:r>
            <a:r>
              <a:rPr kumimoji="0" lang="ru-RU" sz="1100" b="1" i="0" u="none" strike="noStrike" normalizeH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1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</a:t>
            </a: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осударственный герб </a:t>
            </a:r>
            <a:r>
              <a:rPr lang="ru-RU" sz="11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оссии</a:t>
            </a:r>
            <a:r>
              <a:rPr kumimoji="0" lang="ru-RU" sz="11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11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дидактическая игра </a:t>
            </a: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« Узнай наш герб», </a:t>
            </a: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и</a:t>
            </a: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гра</a:t>
            </a: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– путешествие «</a:t>
            </a:r>
            <a:r>
              <a:rPr lang="ru-RU" sz="11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</a:t>
            </a: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осква – столица </a:t>
            </a:r>
            <a:r>
              <a:rPr lang="ru-RU" sz="11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оссии».</a:t>
            </a:r>
            <a:endParaRPr kumimoji="0" lang="ru-RU" sz="11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просмотр презентации </a:t>
            </a: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«Славится </a:t>
            </a:r>
            <a:r>
              <a:rPr lang="ru-RU" sz="11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оссия чудо – мастерами».</a:t>
            </a:r>
            <a:endParaRPr kumimoji="0" lang="ru-RU" sz="11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рассматривание</a:t>
            </a: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предметов народно-прикладного искусства.</a:t>
            </a:r>
            <a:endParaRPr kumimoji="0" lang="ru-RU" sz="1100" b="1" i="0" u="none" strike="noStrike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игры с матрешками</a:t>
            </a:r>
            <a:r>
              <a:rPr kumimoji="0" lang="ru-RU" sz="11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1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слушание</a:t>
            </a: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русских народных мелодий.</a:t>
            </a:r>
            <a:endParaRPr kumimoji="0" lang="ru-RU" sz="1100" b="1" i="0" u="none" strike="noStrike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нод</a:t>
            </a: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«В гости к самовару», «В гости к нам пришли матрёшки»</a:t>
            </a:r>
            <a:endParaRPr kumimoji="0" lang="ru-RU" sz="11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5984" y="928676"/>
            <a:ext cx="3214710" cy="3929090"/>
          </a:xfrm>
          <a:prstGeom prst="rect">
            <a:avLst/>
          </a:prstGeom>
        </p:spPr>
      </p:pic>
      <p:pic>
        <p:nvPicPr>
          <p:cNvPr id="8" name="Рисунок 7" descr="MyColl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2132" y="928676"/>
            <a:ext cx="3286148" cy="3929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868" y="0"/>
            <a:ext cx="240431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 - россиянин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14480" y="428610"/>
            <a:ext cx="607223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Продукты проектной деятельности с детьми</a:t>
            </a:r>
            <a:endParaRPr lang="ru-RU" sz="14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Рисунок 6" descr="шг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1" y="1000114"/>
            <a:ext cx="5000660" cy="3786214"/>
          </a:xfrm>
          <a:prstGeom prst="rect">
            <a:avLst/>
          </a:prstGeom>
        </p:spPr>
      </p:pic>
      <p:pic>
        <p:nvPicPr>
          <p:cNvPr id="9" name="Рисунок 8" descr="WP_20160311_10_47_50_Pr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7818" y="1142990"/>
            <a:ext cx="3500462" cy="35004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72198" y="4619759"/>
            <a:ext cx="2571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2B0BB5"/>
                </a:solidFill>
              </a:rPr>
              <a:t>«Широкая Масленица»</a:t>
            </a:r>
            <a:endParaRPr lang="ru-RU" sz="1400" dirty="0">
              <a:solidFill>
                <a:srgbClr val="2B0BB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14678" y="0"/>
            <a:ext cx="240431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 - россиянин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43042" y="428610"/>
            <a:ext cx="607223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Продукты проектной деятельности </a:t>
            </a:r>
            <a:endParaRPr lang="ru-RU" sz="16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85918" y="2714626"/>
            <a:ext cx="500066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Настольные дидактические игры</a:t>
            </a:r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 descr="20190411_110810.jpg"/>
          <p:cNvPicPr>
            <a:picLocks noChangeAspect="1"/>
          </p:cNvPicPr>
          <p:nvPr/>
        </p:nvPicPr>
        <p:blipFill>
          <a:blip r:embed="rId2" cstate="print"/>
          <a:srcRect l="34211"/>
          <a:stretch>
            <a:fillRect/>
          </a:stretch>
        </p:blipFill>
        <p:spPr>
          <a:xfrm>
            <a:off x="428596" y="1000114"/>
            <a:ext cx="2143140" cy="1633098"/>
          </a:xfrm>
          <a:prstGeom prst="rect">
            <a:avLst/>
          </a:prstGeom>
        </p:spPr>
      </p:pic>
      <p:pic>
        <p:nvPicPr>
          <p:cNvPr id="6" name="Рисунок 5" descr="20190411_110818.jpg"/>
          <p:cNvPicPr>
            <a:picLocks noChangeAspect="1"/>
          </p:cNvPicPr>
          <p:nvPr/>
        </p:nvPicPr>
        <p:blipFill>
          <a:blip r:embed="rId3" cstate="print"/>
          <a:srcRect l="28572"/>
          <a:stretch>
            <a:fillRect/>
          </a:stretch>
        </p:blipFill>
        <p:spPr>
          <a:xfrm>
            <a:off x="3214678" y="928676"/>
            <a:ext cx="2354148" cy="1714512"/>
          </a:xfrm>
          <a:prstGeom prst="rect">
            <a:avLst/>
          </a:prstGeom>
        </p:spPr>
      </p:pic>
      <p:pic>
        <p:nvPicPr>
          <p:cNvPr id="7" name="Рисунок 6" descr="20190411_110827.jpg"/>
          <p:cNvPicPr>
            <a:picLocks noChangeAspect="1"/>
          </p:cNvPicPr>
          <p:nvPr/>
        </p:nvPicPr>
        <p:blipFill>
          <a:blip r:embed="rId4" cstate="print"/>
          <a:srcRect l="12472" r="10205"/>
          <a:stretch>
            <a:fillRect/>
          </a:stretch>
        </p:blipFill>
        <p:spPr>
          <a:xfrm>
            <a:off x="6143636" y="928676"/>
            <a:ext cx="2214578" cy="1715803"/>
          </a:xfrm>
          <a:prstGeom prst="rect">
            <a:avLst/>
          </a:prstGeom>
        </p:spPr>
      </p:pic>
      <p:pic>
        <p:nvPicPr>
          <p:cNvPr id="8" name="Рисунок 7" descr="20190411_1108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2264" y="2857502"/>
            <a:ext cx="1572006" cy="2071702"/>
          </a:xfrm>
          <a:prstGeom prst="rect">
            <a:avLst/>
          </a:prstGeom>
        </p:spPr>
      </p:pic>
      <p:pic>
        <p:nvPicPr>
          <p:cNvPr id="9" name="Рисунок 8" descr="20190411_11085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58" y="3143254"/>
            <a:ext cx="2642196" cy="1672062"/>
          </a:xfrm>
          <a:prstGeom prst="rect">
            <a:avLst/>
          </a:prstGeom>
        </p:spPr>
      </p:pic>
      <p:pic>
        <p:nvPicPr>
          <p:cNvPr id="10" name="Рисунок 9" descr="IMG_20190416_13292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86116" y="3071816"/>
            <a:ext cx="2786082" cy="1829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57554" y="0"/>
            <a:ext cx="240431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 - россиянин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71604" y="500048"/>
            <a:ext cx="607223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Продукты проектной деятельности </a:t>
            </a:r>
            <a:endParaRPr lang="ru-RU" sz="14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7158" y="4357700"/>
            <a:ext cx="7997253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Создание альбомов и раскрасок о народных играх, символах, традициях, промыслах </a:t>
            </a:r>
            <a:endParaRPr lang="ru-RU" sz="1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 descr="20190411_112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357304"/>
            <a:ext cx="1935006" cy="2776781"/>
          </a:xfrm>
          <a:prstGeom prst="rect">
            <a:avLst/>
          </a:prstGeom>
        </p:spPr>
      </p:pic>
      <p:pic>
        <p:nvPicPr>
          <p:cNvPr id="7" name="Рисунок 6" descr="20190411_1122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3174" y="1214428"/>
            <a:ext cx="2857365" cy="3071816"/>
          </a:xfrm>
          <a:prstGeom prst="rect">
            <a:avLst/>
          </a:prstGeom>
        </p:spPr>
      </p:pic>
      <p:pic>
        <p:nvPicPr>
          <p:cNvPr id="8" name="Рисунок 7" descr="20190411_1128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86446" y="1643056"/>
            <a:ext cx="2928143" cy="2428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57818" y="0"/>
            <a:ext cx="240431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 - россиянин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3438" y="428610"/>
            <a:ext cx="3714776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Продукты проектной деятельности с детьми</a:t>
            </a:r>
            <a:endParaRPr lang="ru-RU" sz="12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86050" y="4589502"/>
            <a:ext cx="184731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1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Рисунок 5" descr="20190411_111356.jpg"/>
          <p:cNvPicPr>
            <a:picLocks noChangeAspect="1"/>
          </p:cNvPicPr>
          <p:nvPr/>
        </p:nvPicPr>
        <p:blipFill>
          <a:blip r:embed="rId2" cstate="print"/>
          <a:srcRect t="19444" b="2777"/>
          <a:stretch>
            <a:fillRect/>
          </a:stretch>
        </p:blipFill>
        <p:spPr>
          <a:xfrm>
            <a:off x="285720" y="214296"/>
            <a:ext cx="3429024" cy="4643470"/>
          </a:xfrm>
          <a:prstGeom prst="rect">
            <a:avLst/>
          </a:prstGeom>
        </p:spPr>
      </p:pic>
      <p:pic>
        <p:nvPicPr>
          <p:cNvPr id="7" name="Рисунок 6" descr="20190411_1114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1934" y="785800"/>
            <a:ext cx="4572032" cy="32147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86183" y="4071948"/>
            <a:ext cx="4929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Выставка  альбомов и дидактических пособий «Город Мастеров» (художественная роспись)</a:t>
            </a:r>
          </a:p>
          <a:p>
            <a:pPr>
              <a:buFontTx/>
              <a:buChar char="-"/>
            </a:pP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Выставка деревянной посуды и предметов быта.  </a:t>
            </a:r>
            <a:endParaRPr lang="ru-RU" sz="1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428860" y="428610"/>
            <a:ext cx="6215106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17375E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Осуществление комплексного подхода к воспитанию в духе патриотизма, приобщение дошкольников к истории и культуре родного края, местным достопримечательностям, воспитание любви и привязанности к Родине.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17375E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43042" y="714362"/>
            <a:ext cx="57606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ejaVu Serif" pitchFamily="18" charset="0"/>
                <a:ea typeface="DejaVu Serif" pitchFamily="18" charset="0"/>
              </a:rPr>
              <a:t>ЦЕЛЬ</a:t>
            </a:r>
            <a:endParaRPr lang="ru-RU" sz="40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DejaVu Serif" pitchFamily="18" charset="0"/>
              <a:ea typeface="DejaVu Serif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43504" y="0"/>
            <a:ext cx="240431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 - россиянин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71868" y="500048"/>
            <a:ext cx="492922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Продукты проектной деятельности</a:t>
            </a:r>
            <a:endParaRPr lang="ru-RU" sz="14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86050" y="4589502"/>
            <a:ext cx="184731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1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86183" y="4071948"/>
            <a:ext cx="4929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Оформление стенда «государственная символика» и  использование  кукол  в традиционных национальных русских  костюмах в образовательной деятельности</a:t>
            </a:r>
          </a:p>
          <a:p>
            <a:pPr>
              <a:buFontTx/>
              <a:buChar char="-"/>
            </a:pPr>
            <a:endParaRPr lang="ru-RU" sz="1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" name="Рисунок 10" descr="IMG_20190416_1406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6"/>
            <a:ext cx="3143272" cy="4643470"/>
          </a:xfrm>
          <a:prstGeom prst="rect">
            <a:avLst/>
          </a:prstGeom>
        </p:spPr>
      </p:pic>
      <p:pic>
        <p:nvPicPr>
          <p:cNvPr id="12" name="Рисунок 11" descr="IMG_20190416_1359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8" y="785800"/>
            <a:ext cx="5214974" cy="3214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C:\Users\Светлана\Desktop\IMG_20190417_12052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500048"/>
            <a:ext cx="7286676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000364" y="214296"/>
            <a:ext cx="3917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B0BB5"/>
                </a:solidFill>
              </a:rPr>
              <a:t>Мини-музей «Я и Родина моя»</a:t>
            </a:r>
            <a:endParaRPr lang="ru-RU" b="1" dirty="0">
              <a:solidFill>
                <a:srgbClr val="2B0BB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190412_0843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6"/>
            <a:ext cx="4071966" cy="2071702"/>
          </a:xfrm>
          <a:prstGeom prst="rect">
            <a:avLst/>
          </a:prstGeom>
        </p:spPr>
      </p:pic>
      <p:pic>
        <p:nvPicPr>
          <p:cNvPr id="6" name="Рисунок 5" descr="IMG-20190321-WA0009.jpg"/>
          <p:cNvPicPr>
            <a:picLocks noChangeAspect="1"/>
          </p:cNvPicPr>
          <p:nvPr/>
        </p:nvPicPr>
        <p:blipFill>
          <a:blip r:embed="rId3"/>
          <a:srcRect l="14583"/>
          <a:stretch>
            <a:fillRect/>
          </a:stretch>
        </p:blipFill>
        <p:spPr>
          <a:xfrm>
            <a:off x="214282" y="2428874"/>
            <a:ext cx="3571900" cy="2500312"/>
          </a:xfrm>
          <a:prstGeom prst="rect">
            <a:avLst/>
          </a:prstGeom>
        </p:spPr>
      </p:pic>
      <p:pic>
        <p:nvPicPr>
          <p:cNvPr id="7" name="Рисунок 6" descr="IMG_20190416_1437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214296"/>
            <a:ext cx="4214842" cy="2071702"/>
          </a:xfrm>
          <a:prstGeom prst="rect">
            <a:avLst/>
          </a:prstGeom>
        </p:spPr>
      </p:pic>
      <p:pic>
        <p:nvPicPr>
          <p:cNvPr id="8" name="Рисунок 7" descr="IMG_20190416_1438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80" y="2428874"/>
            <a:ext cx="3667126" cy="25003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0800000" flipV="1">
            <a:off x="3786182" y="3985544"/>
            <a:ext cx="1857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solidFill>
                  <a:srgbClr val="2B0BB5"/>
                </a:solidFill>
              </a:rPr>
              <a:t>Экспозици</a:t>
            </a:r>
            <a:r>
              <a:rPr lang="ru-RU" sz="2000" b="1" dirty="0" smtClean="0">
                <a:solidFill>
                  <a:srgbClr val="2B0BB5"/>
                </a:solidFill>
              </a:rPr>
              <a:t> мини-музея</a:t>
            </a:r>
            <a:endParaRPr lang="ru-RU" sz="2000" b="1" dirty="0">
              <a:solidFill>
                <a:srgbClr val="2B0BB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143108" y="785800"/>
            <a:ext cx="6500858" cy="357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-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Воспитание у ребенка любви и привязанности к своей семье, дому, детскому саду, улице, родной деревне, стране.</a:t>
            </a:r>
          </a:p>
          <a:p>
            <a:pPr>
              <a:buFont typeface="Wingdings" pitchFamily="2" charset="2"/>
              <a:buChar char="q"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- Формирование бережного отношения к родной природе и всему живому.</a:t>
            </a:r>
          </a:p>
          <a:p>
            <a:pPr>
              <a:buFont typeface="Wingdings" pitchFamily="2" charset="2"/>
              <a:buChar char="q"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- Сформировать элементы гражданственности и патриотизма у дошкольников путём расширения представлений и знаний о родной земле, стране, об истории родного края, его достопримечательностях</a:t>
            </a:r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- Развитие интереса к русским традициям, обычаям и промыслам.</a:t>
            </a:r>
            <a:endParaRPr lang="ru-RU" sz="26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57290" y="857238"/>
            <a:ext cx="57606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ejaVu Serif" pitchFamily="18" charset="0"/>
                <a:ea typeface="DejaVu Serif" pitchFamily="18" charset="0"/>
              </a:rPr>
              <a:t>ЗАДАЧИ</a:t>
            </a:r>
            <a:endParaRPr lang="ru-RU" sz="40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DejaVu Serif" pitchFamily="18" charset="0"/>
              <a:ea typeface="DejaVu Serif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57290" y="571486"/>
            <a:ext cx="576064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ejaVu Serif" pitchFamily="18" charset="0"/>
                <a:ea typeface="DejaVu Serif" pitchFamily="18" charset="0"/>
              </a:rPr>
              <a:t>ПРОБЛЕМА</a:t>
            </a:r>
            <a:endParaRPr lang="ru-RU" sz="32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DejaVu Serif" pitchFamily="18" charset="0"/>
              <a:ea typeface="DejaVu Serif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3108" y="571486"/>
            <a:ext cx="64294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Родители и дети  имеют недостаточно  знаний о своём крае,  не уделяют внимание данной проблеме, считая ее неважной. Но не имея достаточного количества знаний, трудно сформировать уважительное отношение к Родине.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00430" y="142858"/>
            <a:ext cx="350046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 и моя семья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43042" y="571486"/>
            <a:ext cx="692948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Продукты проектной деятельности с детьми</a:t>
            </a:r>
            <a:endParaRPr lang="ru-RU" sz="16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Рисунок 6" descr="20190328_1528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868" y="1000114"/>
            <a:ext cx="3234404" cy="2071702"/>
          </a:xfrm>
          <a:prstGeom prst="rect">
            <a:avLst/>
          </a:prstGeom>
        </p:spPr>
      </p:pic>
      <p:pic>
        <p:nvPicPr>
          <p:cNvPr id="9" name="Рисунок 8" descr="20190411_1110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00892" y="1214428"/>
            <a:ext cx="1857388" cy="3571900"/>
          </a:xfrm>
          <a:prstGeom prst="rect">
            <a:avLst/>
          </a:prstGeom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14282" y="1285866"/>
            <a:ext cx="321471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normalizeH="0" baseline="0" dirty="0" smtClean="0">
                <a:ln w="1143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Беседы: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1400" b="1" i="1" u="none" strike="noStrike" normalizeH="0" baseline="0" dirty="0" smtClean="0">
                <a:ln w="1143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«Моя семья»,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1400" b="1" i="1" u="none" strike="noStrike" normalizeH="0" baseline="0" dirty="0" smtClean="0">
                <a:ln w="1143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«Я и моё имя»</a:t>
            </a:r>
            <a:r>
              <a:rPr kumimoji="0" lang="ru-RU" sz="1400" b="1" i="1" u="none" strike="noStrike" normalizeH="0" baseline="0" dirty="0" smtClean="0">
                <a:ln w="1143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1400" b="1" i="1" u="none" strike="noStrike" normalizeH="0" baseline="0" dirty="0" smtClean="0">
                <a:ln w="1143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«Моя родня»,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1400" b="1" i="1" u="none" strike="noStrike" normalizeH="0" baseline="0" dirty="0" smtClean="0">
                <a:ln w="1143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«Что значит любить родителей?»,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1400" b="1" i="1" u="none" strike="noStrike" normalizeH="0" baseline="0" dirty="0" smtClean="0">
                <a:ln w="1143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«Профессии моих родителей»</a:t>
            </a:r>
            <a:endParaRPr kumimoji="0" lang="ru-RU" sz="1400" b="1" i="1" u="none" strike="noStrike" normalizeH="0" baseline="0" dirty="0" smtClean="0">
              <a:ln w="11430"/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1400" b="1" i="1" u="none" strike="noStrike" normalizeH="0" baseline="0" dirty="0" smtClean="0">
                <a:ln w="1143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Рассказы детей о членах своей семьи.</a:t>
            </a:r>
            <a:endParaRPr kumimoji="0" lang="ru-RU" sz="1400" b="1" i="1" u="none" strike="noStrike" normalizeH="0" baseline="0" dirty="0" smtClean="0">
              <a:ln w="11430"/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1400" b="1" i="1" u="none" strike="noStrike" normalizeH="0" baseline="0" dirty="0" smtClean="0">
                <a:ln w="1143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Сюжетно-ролевая игра «Семья».</a:t>
            </a:r>
            <a:endParaRPr kumimoji="0" lang="ru-RU" sz="1400" b="1" i="1" u="none" strike="noStrike" normalizeH="0" baseline="0" dirty="0" smtClean="0">
              <a:ln w="11430"/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1400" b="1" i="1" u="none" strike="noStrike" normalizeH="0" baseline="0" dirty="0" smtClean="0">
                <a:ln w="1143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Дидактические игры: «Кому что нужно для работы», «Угадай профессию», «Кем быть?»</a:t>
            </a:r>
            <a:endParaRPr kumimoji="0" lang="ru-RU" sz="1400" b="1" i="1" u="none" strike="noStrike" normalizeH="0" baseline="0" dirty="0" smtClean="0">
              <a:ln w="11430"/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1400" b="1" i="1" u="none" strike="noStrike" normalizeH="0" baseline="0" dirty="0" smtClean="0">
                <a:ln w="1143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Художественное творчество (рисование)  «Милой мамочки портрет», «Моя семья», «Платочки для мамы».</a:t>
            </a:r>
            <a:endParaRPr kumimoji="0" lang="ru-RU" sz="1400" b="1" i="1" u="none" strike="noStrike" normalizeH="0" baseline="0" dirty="0" smtClean="0">
              <a:ln w="11430"/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C:\Users\User\Desktop\Суханова\флешка\Фотки\Музей\20190214_1041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76026" y="3286130"/>
            <a:ext cx="1015836" cy="571408"/>
          </a:xfrm>
          <a:prstGeom prst="rect">
            <a:avLst/>
          </a:prstGeom>
          <a:noFill/>
        </p:spPr>
      </p:pic>
      <p:pic>
        <p:nvPicPr>
          <p:cNvPr id="16" name="Picture 2" descr="C:\Users\User\Desktop\Суханова\флешка\Фотки\Музей\20190214_1041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06238" y="18288110"/>
            <a:ext cx="1015836" cy="571408"/>
          </a:xfrm>
          <a:prstGeom prst="rect">
            <a:avLst/>
          </a:prstGeom>
          <a:noFill/>
        </p:spPr>
      </p:pic>
      <p:pic>
        <p:nvPicPr>
          <p:cNvPr id="10" name="Рисунок 9" descr="C:\Users\User\Desktop\Суханова\флешка\Фотки\Музей\20190214_10414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3143254"/>
            <a:ext cx="3214710" cy="168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43174" y="142859"/>
            <a:ext cx="4572032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 и моя семья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5984" y="571486"/>
            <a:ext cx="5072098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Продукты проектной деятельности с детьми</a:t>
            </a:r>
            <a:endParaRPr lang="ru-RU" sz="16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642910" y="4214824"/>
            <a:ext cx="36433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2B0BB5"/>
                </a:solidFill>
                <a:latin typeface="Times New Roman" pitchFamily="18" charset="0"/>
                <a:cs typeface="Times New Roman" pitchFamily="18" charset="0"/>
              </a:rPr>
              <a:t>Сюжетно - ролевая игра </a:t>
            </a:r>
          </a:p>
          <a:p>
            <a:pPr algn="ctr"/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2B0BB5"/>
                </a:solidFill>
                <a:latin typeface="Times New Roman" pitchFamily="18" charset="0"/>
                <a:cs typeface="Times New Roman" pitchFamily="18" charset="0"/>
              </a:rPr>
              <a:t> «Моя Семья»</a:t>
            </a:r>
          </a:p>
        </p:txBody>
      </p:sp>
      <p:pic>
        <p:nvPicPr>
          <p:cNvPr id="14" name="Picture 2" descr="C:\Users\User\Desktop\Суханова\флешка\Фотки\Музей\20190214_1041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76026" y="3286130"/>
            <a:ext cx="1015836" cy="571408"/>
          </a:xfrm>
          <a:prstGeom prst="rect">
            <a:avLst/>
          </a:prstGeom>
          <a:noFill/>
        </p:spPr>
      </p:pic>
      <p:pic>
        <p:nvPicPr>
          <p:cNvPr id="16" name="Picture 2" descr="C:\Users\User\Desktop\Суханова\флешка\Фотки\Музей\20190214_1041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06238" y="18288110"/>
            <a:ext cx="1015836" cy="571408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357818" y="4143386"/>
            <a:ext cx="32147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2B0BB5"/>
                </a:solidFill>
                <a:latin typeface="Times New Roman" pitchFamily="18" charset="0"/>
                <a:cs typeface="Times New Roman" pitchFamily="18" charset="0"/>
              </a:rPr>
              <a:t>Конструирование </a:t>
            </a:r>
          </a:p>
          <a:p>
            <a:pPr algn="ctr"/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2B0BB5"/>
                </a:solidFill>
                <a:latin typeface="Times New Roman" pitchFamily="18" charset="0"/>
                <a:cs typeface="Times New Roman" pitchFamily="18" charset="0"/>
              </a:rPr>
              <a:t>«Дом для моей семьи»</a:t>
            </a: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2B0BB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Рисунок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1214429"/>
            <a:ext cx="3571900" cy="3000396"/>
          </a:xfrm>
          <a:prstGeom prst="rect">
            <a:avLst/>
          </a:prstGeom>
        </p:spPr>
      </p:pic>
      <p:pic>
        <p:nvPicPr>
          <p:cNvPr id="13" name="Рисунок 12" descr="Рисунок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2" y="1214428"/>
            <a:ext cx="3929090" cy="3000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57554" y="0"/>
            <a:ext cx="249196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 и моя семья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Рисунок 6" descr="C:\Users\User\Desktop\Фото для презентации\моя семья\родители\20190411_10595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785800"/>
            <a:ext cx="5643570" cy="4000528"/>
          </a:xfrm>
          <a:prstGeom prst="rect">
            <a:avLst/>
          </a:prstGeom>
          <a:noFill/>
        </p:spPr>
      </p:pic>
      <p:pic>
        <p:nvPicPr>
          <p:cNvPr id="10" name="Рисунок 9" descr="C:\Users\User\Desktop\Фото для презентации\моя семья\родители\20190411_11002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785800"/>
            <a:ext cx="2295525" cy="4005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428992" y="4286262"/>
            <a:ext cx="41434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Акция «Герб и родословная моей семьи»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0800000" flipV="1">
            <a:off x="2286000" y="509367"/>
            <a:ext cx="6286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Продукты проектной деятельности с  родителями и детьми</a:t>
            </a:r>
            <a:endParaRPr lang="ru-RU" sz="16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643042" y="4572014"/>
            <a:ext cx="4590744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Акция «Герб и родословная моей семьи»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Рисунок 7" descr="2ф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142990"/>
            <a:ext cx="2000264" cy="3000396"/>
          </a:xfrm>
          <a:prstGeom prst="rect">
            <a:avLst/>
          </a:prstGeom>
        </p:spPr>
      </p:pic>
      <p:pic>
        <p:nvPicPr>
          <p:cNvPr id="9" name="Рисунок 8" descr="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60" y="1428742"/>
            <a:ext cx="1883664" cy="2987040"/>
          </a:xfrm>
          <a:prstGeom prst="rect">
            <a:avLst/>
          </a:prstGeom>
        </p:spPr>
      </p:pic>
      <p:pic>
        <p:nvPicPr>
          <p:cNvPr id="12" name="Рисунок 11" descr="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264" y="1500180"/>
            <a:ext cx="2255520" cy="3029712"/>
          </a:xfrm>
          <a:prstGeom prst="rect">
            <a:avLst/>
          </a:prstGeom>
        </p:spPr>
      </p:pic>
      <p:pic>
        <p:nvPicPr>
          <p:cNvPr id="13" name="Рисунок 12" descr="Рисунок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7686" y="1000114"/>
            <a:ext cx="2097024" cy="3468624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 rot="10800000" flipV="1">
            <a:off x="2714612" y="-129764"/>
            <a:ext cx="4143404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 и моя семья</a:t>
            </a:r>
          </a:p>
          <a:p>
            <a:pPr algn="ctr"/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571604" y="571487"/>
            <a:ext cx="70009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Продукты проектной деятельности с  родителями и детьми</a:t>
            </a:r>
            <a:endParaRPr lang="ru-RU" sz="16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882</TotalTime>
  <Words>970</Words>
  <PresentationFormat>Экран (16:9)</PresentationFormat>
  <Paragraphs>144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Lenovo</dc:creator>
  <cp:lastModifiedBy>Светлана</cp:lastModifiedBy>
  <cp:revision>101</cp:revision>
  <dcterms:created xsi:type="dcterms:W3CDTF">2016-05-11T16:01:46Z</dcterms:created>
  <dcterms:modified xsi:type="dcterms:W3CDTF">2025-01-28T08:34:01Z</dcterms:modified>
</cp:coreProperties>
</file>